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5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3" r:id="rId18"/>
    <p:sldId id="284" r:id="rId19"/>
    <p:sldId id="285" r:id="rId20"/>
    <p:sldId id="286" r:id="rId21"/>
    <p:sldId id="28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CC"/>
    <a:srgbClr val="CC3300"/>
    <a:srgbClr val="CCCC00"/>
    <a:srgbClr val="0066CC"/>
    <a:srgbClr val="9900CC"/>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78" autoAdjust="0"/>
    <p:restoredTop sz="85885" autoAdjust="0"/>
  </p:normalViewPr>
  <p:slideViewPr>
    <p:cSldViewPr>
      <p:cViewPr>
        <p:scale>
          <a:sx n="100" d="100"/>
          <a:sy n="100" d="100"/>
        </p:scale>
        <p:origin x="1140" y="-324"/>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12/9/2019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ZoneCreative</a:t>
            </a:r>
            <a:r>
              <a:rPr lang="en-US" sz="1200" dirty="0">
                <a:solidFill>
                  <a:schemeClr val="bg1">
                    <a:lumMod val="65000"/>
                  </a:schemeClr>
                </a:solidFill>
              </a:rPr>
              <a:t>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814028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MIA Studio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3942449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Bratovanov</a:t>
            </a:r>
            <a:r>
              <a:rPr lang="en-US" sz="1200" dirty="0">
                <a:solidFill>
                  <a:schemeClr val="bg1">
                    <a:lumMod val="65000"/>
                  </a:schemeClr>
                </a:solidFill>
              </a:rPr>
              <a:t> / Shutterstock.com</a:t>
            </a:r>
            <a:endParaRPr lang="en-US" sz="1200" kern="1200" dirty="0">
              <a:solidFill>
                <a:schemeClr val="tx1"/>
              </a:solidFill>
              <a:effectLst/>
              <a:latin typeface="+mn-lt"/>
              <a:ea typeface="+mn-ea"/>
              <a:cs typeface="+mn-cs"/>
            </a:endParaRPr>
          </a:p>
          <a:p>
            <a:r>
              <a:rPr lang="en-US" i="1" dirty="0">
                <a:effectLst/>
              </a:rPr>
              <a:t>Notes: </a:t>
            </a:r>
            <a:r>
              <a:rPr lang="en-US" dirty="0">
                <a:effectLst/>
              </a:rPr>
              <a:t>Invite the students to reflect personally on these spiritual lessons by asking: “Are there areas of your life that you ‘hold back’ from God? Do you trust God enough to be completely truthful?” Use this slide with step 7 of the learning experience.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034678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Antonio </a:t>
            </a:r>
            <a:r>
              <a:rPr lang="en-US" sz="1200" dirty="0" err="1">
                <a:solidFill>
                  <a:schemeClr val="bg1">
                    <a:lumMod val="65000"/>
                  </a:schemeClr>
                </a:solidFill>
              </a:rPr>
              <a:t>Guillem</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Teaching students the structure of a psalm of thanksgiving gives them a broader base of experience to write their own psalm at the end of this activity. Use this with step 8 of the learning experience.</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13</a:t>
            </a:fld>
            <a:endParaRPr lang="en-US"/>
          </a:p>
        </p:txBody>
      </p:sp>
    </p:spTree>
    <p:extLst>
      <p:ext uri="{BB962C8B-B14F-4D97-AF65-F5344CB8AC3E}">
        <p14:creationId xmlns:p14="http://schemas.microsoft.com/office/powerpoint/2010/main" val="1524882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a:effectLst/>
              </a:rPr>
              <a:t>Notes: </a:t>
            </a:r>
            <a:r>
              <a:rPr lang="en-US" dirty="0">
                <a:effectLst/>
              </a:rPr>
              <a:t>Use this slide with step 8 of the learning experience.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14</a:t>
            </a:fld>
            <a:endParaRPr lang="en-US"/>
          </a:p>
        </p:txBody>
      </p:sp>
    </p:spTree>
    <p:extLst>
      <p:ext uri="{BB962C8B-B14F-4D97-AF65-F5344CB8AC3E}">
        <p14:creationId xmlns:p14="http://schemas.microsoft.com/office/powerpoint/2010/main" val="624725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wutzkohphoto</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Have a student volunteer read aloud Psalm 116. Arrange students in pairs, and instruct them to look for the three-part structure of a psalm of thanksgiving to Psalm 116. Allow about 10 minutes for students to work on this. Use this slide with step 8 of the learning experience.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15</a:t>
            </a:fld>
            <a:endParaRPr lang="en-US"/>
          </a:p>
        </p:txBody>
      </p:sp>
    </p:spTree>
    <p:extLst>
      <p:ext uri="{BB962C8B-B14F-4D97-AF65-F5344CB8AC3E}">
        <p14:creationId xmlns:p14="http://schemas.microsoft.com/office/powerpoint/2010/main" val="1579234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Jantanee</a:t>
            </a:r>
            <a:r>
              <a:rPr lang="en-US" sz="1200" dirty="0">
                <a:solidFill>
                  <a:schemeClr val="bg1">
                    <a:lumMod val="65000"/>
                  </a:schemeClr>
                </a:solidFill>
              </a:rPr>
              <a:t> </a:t>
            </a:r>
            <a:r>
              <a:rPr lang="en-US" sz="1200" dirty="0" err="1">
                <a:solidFill>
                  <a:schemeClr val="bg1">
                    <a:lumMod val="65000"/>
                  </a:schemeClr>
                </a:solidFill>
              </a:rPr>
              <a:t>Runpranomkorn</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Use slides 16–18 with step 8 of the learning experience. Each of these slides demonstrates the three parts of the structure of Psalm 116.</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16</a:t>
            </a:fld>
            <a:endParaRPr lang="en-US"/>
          </a:p>
        </p:txBody>
      </p:sp>
    </p:spTree>
    <p:extLst>
      <p:ext uri="{BB962C8B-B14F-4D97-AF65-F5344CB8AC3E}">
        <p14:creationId xmlns:p14="http://schemas.microsoft.com/office/powerpoint/2010/main" val="339842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Cristina Conti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17</a:t>
            </a:fld>
            <a:endParaRPr lang="en-US"/>
          </a:p>
        </p:txBody>
      </p:sp>
    </p:spTree>
    <p:extLst>
      <p:ext uri="{BB962C8B-B14F-4D97-AF65-F5344CB8AC3E}">
        <p14:creationId xmlns:p14="http://schemas.microsoft.com/office/powerpoint/2010/main" val="458824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Aaron </a:t>
            </a:r>
            <a:r>
              <a:rPr lang="en-US" sz="1200" dirty="0" err="1">
                <a:solidFill>
                  <a:schemeClr val="bg1">
                    <a:lumMod val="65000"/>
                  </a:schemeClr>
                </a:solidFill>
              </a:rPr>
              <a:t>Amat</a:t>
            </a:r>
            <a:r>
              <a:rPr lang="en-US" sz="1200" dirty="0">
                <a:solidFill>
                  <a:schemeClr val="bg1">
                    <a:lumMod val="65000"/>
                  </a:schemeClr>
                </a:solidFill>
              </a:rPr>
              <a:t>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18</a:t>
            </a:fld>
            <a:endParaRPr lang="en-US"/>
          </a:p>
        </p:txBody>
      </p:sp>
    </p:spTree>
    <p:extLst>
      <p:ext uri="{BB962C8B-B14F-4D97-AF65-F5344CB8AC3E}">
        <p14:creationId xmlns:p14="http://schemas.microsoft.com/office/powerpoint/2010/main" val="3252903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a:effectLst/>
              </a:rPr>
              <a:t>© </a:t>
            </a:r>
            <a:r>
              <a:rPr lang="en-US" i="0" dirty="0" err="1">
                <a:effectLst/>
              </a:rPr>
              <a:t>Stig</a:t>
            </a:r>
            <a:r>
              <a:rPr lang="en-US" i="0" dirty="0">
                <a:effectLst/>
              </a:rPr>
              <a:t> </a:t>
            </a:r>
            <a:r>
              <a:rPr lang="en-US" i="0" dirty="0" err="1">
                <a:effectLst/>
              </a:rPr>
              <a:t>Alenas</a:t>
            </a:r>
            <a:r>
              <a:rPr lang="en-US" i="0" dirty="0">
                <a:effectLst/>
              </a:rPr>
              <a:t> / Shutterstock.com</a:t>
            </a:r>
          </a:p>
          <a:p>
            <a:endParaRPr lang="en-US" i="1" dirty="0">
              <a:effectLst/>
            </a:endParaRPr>
          </a:p>
          <a:p>
            <a:r>
              <a:rPr lang="en-US" i="1" dirty="0">
                <a:effectLst/>
              </a:rPr>
              <a:t>Notes: </a:t>
            </a:r>
            <a:r>
              <a:rPr lang="en-US" dirty="0">
                <a:effectLst/>
              </a:rPr>
              <a:t>Invite clarifying questions, comments, and discussion: What did you learn about the Psalms? How could what you learned benefit someone who is suffering? What surprised you about the Psalms? What questions do you still have? Use this slide with step 9 of the learning experience.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19</a:t>
            </a:fld>
            <a:endParaRPr lang="en-US"/>
          </a:p>
        </p:txBody>
      </p:sp>
    </p:spTree>
    <p:extLst>
      <p:ext uri="{BB962C8B-B14F-4D97-AF65-F5344CB8AC3E}">
        <p14:creationId xmlns:p14="http://schemas.microsoft.com/office/powerpoint/2010/main" val="1286673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a:effectLst/>
              </a:rPr>
              <a:t>© </a:t>
            </a:r>
            <a:r>
              <a:rPr lang="en-US" i="0" dirty="0" err="1">
                <a:effectLst/>
              </a:rPr>
              <a:t>SunnyGraphy</a:t>
            </a:r>
            <a:r>
              <a:rPr lang="en-US" i="0" dirty="0">
                <a:effectLst/>
              </a:rPr>
              <a:t> / Shutterstock.com</a:t>
            </a:r>
          </a:p>
          <a:p>
            <a:endParaRPr lang="en-US" i="1" dirty="0">
              <a:effectLst/>
            </a:endParaRPr>
          </a:p>
          <a:p>
            <a:r>
              <a:rPr lang="en-US" i="1" dirty="0">
                <a:effectLst/>
              </a:rPr>
              <a:t>Notes: </a:t>
            </a:r>
            <a:r>
              <a:rPr lang="en-US" dirty="0">
                <a:effectLst/>
              </a:rPr>
              <a:t>For the sake of this learning experience, focus on the understanding of psalms as “prayerful responses to life experiences based on the covenant relationship with God” as noted in the second bullet point. Use with step 2 of the learning experience.</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a:effectLst/>
              </a:rPr>
              <a:t>© </a:t>
            </a:r>
            <a:r>
              <a:rPr lang="en-US" i="0" dirty="0" err="1">
                <a:effectLst/>
              </a:rPr>
              <a:t>Stmool</a:t>
            </a:r>
            <a:r>
              <a:rPr lang="en-US" i="0" dirty="0">
                <a:effectLst/>
              </a:rPr>
              <a:t> / Shutterstock.com</a:t>
            </a:r>
          </a:p>
          <a:p>
            <a:endParaRPr lang="en-US" i="1" dirty="0">
              <a:effectLst/>
            </a:endParaRPr>
          </a:p>
          <a:p>
            <a:r>
              <a:rPr lang="en-US" i="1" dirty="0">
                <a:effectLst/>
              </a:rPr>
              <a:t>Notes: </a:t>
            </a:r>
            <a:r>
              <a:rPr lang="en-US" dirty="0">
                <a:effectLst/>
              </a:rPr>
              <a:t>Invite student volunteers to share their psalm with the class. Or collect student psalms and create a slideshow of their psalms anonymously.</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20</a:t>
            </a:fld>
            <a:endParaRPr lang="en-US"/>
          </a:p>
        </p:txBody>
      </p:sp>
    </p:spTree>
    <p:extLst>
      <p:ext uri="{BB962C8B-B14F-4D97-AF65-F5344CB8AC3E}">
        <p14:creationId xmlns:p14="http://schemas.microsoft.com/office/powerpoint/2010/main" val="1582429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21</a:t>
            </a:fld>
            <a:endParaRPr lang="en-US"/>
          </a:p>
        </p:txBody>
      </p:sp>
    </p:spTree>
    <p:extLst>
      <p:ext uri="{BB962C8B-B14F-4D97-AF65-F5344CB8AC3E}">
        <p14:creationId xmlns:p14="http://schemas.microsoft.com/office/powerpoint/2010/main" val="3691398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Koldunova</a:t>
            </a:r>
            <a:r>
              <a:rPr lang="en-US" sz="1200" dirty="0">
                <a:solidFill>
                  <a:schemeClr val="bg1">
                    <a:lumMod val="65000"/>
                  </a:schemeClr>
                </a:solidFill>
              </a:rPr>
              <a:t> Anna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a:t>
            </a:r>
            <a:r>
              <a:rPr lang="en-US" dirty="0">
                <a:effectLst/>
              </a:rPr>
              <a:t> Help the students understand that psalms of lament are considered prayerful because they are based on faith in God’s fidelity and directed to God (not about God). Laments are cries that seek God’s engagement; they are directed to the One who can bring relief. Use with step 2 of the learning experience.</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Dream Perfection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Have the students apply this practice (name the emotions and the situation) to Psalm 13. First read the psalm aloud, and then have the students work with a partner to answer. Many first-person psalms don’t include historical context, allowing contemporary readers to easily relate to the cry to God for help. Use with step 3 of the learning experience.</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For the most part, psalms of lament follow this basic structure. Like many poets throughout history, psalmists didn’t necessarily follow this structure strictly, but most psalms of lament include these five pieces. Tell the students to take notes on this five-part structure because they will need them for the upcoming activity. Use with step 5 of the learning experience. </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2925342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Borysevych.com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Have a student volunteer read aloud Psalm 142. Have the students work in pairs, and instruct them to look for the five-part structure of a psalm of lament in Psalm 142. Allow about 10 minutes for the students to work on this.</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3051063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Fahroni</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Use slides 7–11 with step 6 of the learning experience. Each of these slides demonstrates the five parts of the structure of Psalm 142.</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780329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pimchawee</a:t>
            </a:r>
            <a:r>
              <a:rPr lang="en-US" sz="1200" dirty="0">
                <a:solidFill>
                  <a:schemeClr val="bg1">
                    <a:lumMod val="65000"/>
                  </a:schemeClr>
                </a:solidFill>
              </a:rPr>
              <a:t>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3355606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Angie Makes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2635109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Praying with Psalms</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4, Learning Experience 4</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TX006602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762000"/>
            <a:ext cx="7156302" cy="1066800"/>
          </a:xfrm>
        </p:spPr>
        <p:txBody>
          <a:bodyPr>
            <a:normAutofit/>
          </a:bodyPr>
          <a:lstStyle/>
          <a:p>
            <a:r>
              <a:rPr lang="en-US" sz="1800" dirty="0"/>
              <a:t>Application of the Psalms of Lament Structure to Psalm 142 (continued)</a:t>
            </a:r>
          </a:p>
        </p:txBody>
      </p:sp>
      <p:pic>
        <p:nvPicPr>
          <p:cNvPr id="7" name="Picture 6">
            <a:extLst>
              <a:ext uri="{FF2B5EF4-FFF2-40B4-BE49-F238E27FC236}">
                <a16:creationId xmlns:a16="http://schemas.microsoft.com/office/drawing/2014/main" id="{C260C597-6890-4F21-984D-871D8FB90EE8}"/>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309" r="8972"/>
          <a:stretch/>
        </p:blipFill>
        <p:spPr>
          <a:xfrm>
            <a:off x="6248400" y="1922584"/>
            <a:ext cx="2895600" cy="3962674"/>
          </a:xfrm>
          <a:prstGeom prst="rect">
            <a:avLst/>
          </a:prstGeom>
        </p:spPr>
      </p:pic>
      <p:sp>
        <p:nvSpPr>
          <p:cNvPr id="6" name="Content Placeholder 5"/>
          <p:cNvSpPr>
            <a:spLocks noGrp="1"/>
          </p:cNvSpPr>
          <p:nvPr>
            <p:ph idx="1"/>
          </p:nvPr>
        </p:nvSpPr>
        <p:spPr>
          <a:xfrm>
            <a:off x="685800" y="1828800"/>
            <a:ext cx="5791200" cy="4267200"/>
          </a:xfrm>
        </p:spPr>
        <p:txBody>
          <a:bodyPr>
            <a:normAutofit/>
          </a:bodyPr>
          <a:lstStyle/>
          <a:p>
            <a:pPr marL="287338" indent="-287338">
              <a:spcAft>
                <a:spcPts val="1200"/>
              </a:spcAft>
              <a:buNone/>
            </a:pPr>
            <a:r>
              <a:rPr lang="en-US" sz="2000" b="1" dirty="0">
                <a:solidFill>
                  <a:schemeClr val="accent5">
                    <a:lumMod val="75000"/>
                  </a:schemeClr>
                </a:solidFill>
              </a:rPr>
              <a:t>4. Petition:</a:t>
            </a:r>
            <a:r>
              <a:rPr lang="en-US" sz="2000" dirty="0">
                <a:solidFill>
                  <a:schemeClr val="accent5">
                    <a:lumMod val="75000"/>
                  </a:schemeClr>
                </a:solidFill>
              </a:rPr>
              <a:t> </a:t>
            </a:r>
            <a:r>
              <a:rPr lang="en-US" sz="2000" dirty="0"/>
              <a:t>appeals to God to intervene </a:t>
            </a:r>
            <a:br>
              <a:rPr lang="en-US" sz="2000" dirty="0"/>
            </a:br>
            <a:r>
              <a:rPr lang="en-US" sz="2000" dirty="0"/>
              <a:t>and change the situation</a:t>
            </a:r>
          </a:p>
          <a:p>
            <a:pPr marL="287338" indent="0">
              <a:buNone/>
            </a:pPr>
            <a:r>
              <a:rPr lang="en-US" sz="2000" i="1" baseline="30000" dirty="0"/>
              <a:t>7</a:t>
            </a:r>
            <a:r>
              <a:rPr lang="en-US" sz="2000" i="1" dirty="0"/>
              <a:t>Listen to my cry for help,</a:t>
            </a:r>
            <a:endParaRPr lang="en-US" sz="2000" dirty="0"/>
          </a:p>
          <a:p>
            <a:pPr marL="914400" indent="0">
              <a:buNone/>
            </a:pPr>
            <a:r>
              <a:rPr lang="en-US" sz="2000" i="1" dirty="0"/>
              <a:t>for I am brought very low.</a:t>
            </a:r>
            <a:endParaRPr lang="en-US" sz="2000" dirty="0"/>
          </a:p>
          <a:p>
            <a:pPr marL="287338" indent="0">
              <a:buNone/>
            </a:pPr>
            <a:r>
              <a:rPr lang="en-US" sz="2000" i="1" dirty="0"/>
              <a:t>Rescue me from my pursuers,</a:t>
            </a:r>
            <a:endParaRPr lang="en-US" sz="2000" dirty="0"/>
          </a:p>
          <a:p>
            <a:pPr marL="914400" indent="0">
              <a:buNone/>
            </a:pPr>
            <a:r>
              <a:rPr lang="en-US" sz="2000" i="1" dirty="0"/>
              <a:t>for they are too strong for me.</a:t>
            </a:r>
            <a:endParaRPr lang="en-US" sz="2000" dirty="0"/>
          </a:p>
          <a:p>
            <a:pPr marL="1201738" indent="-287338">
              <a:spcBef>
                <a:spcPts val="1200"/>
              </a:spcBef>
              <a:spcAft>
                <a:spcPts val="1200"/>
              </a:spcAft>
              <a:buSzPct val="85000"/>
              <a:buFont typeface="Courier New" panose="02070309020205020404" pitchFamily="49" charset="0"/>
              <a:buChar char="o"/>
            </a:pPr>
            <a:r>
              <a:rPr lang="en-US" sz="2000" b="1" dirty="0">
                <a:solidFill>
                  <a:schemeClr val="accent2">
                    <a:lumMod val="75000"/>
                  </a:schemeClr>
                </a:solidFill>
              </a:rPr>
              <a:t>Reasons:</a:t>
            </a:r>
            <a:r>
              <a:rPr lang="en-US" sz="2000" i="1" dirty="0"/>
              <a:t> </a:t>
            </a:r>
            <a:r>
              <a:rPr lang="en-US" sz="2000" dirty="0"/>
              <a:t>sometimes given for why God should answer the prayer </a:t>
            </a:r>
          </a:p>
          <a:p>
            <a:pPr marL="287338" indent="0">
              <a:buNone/>
            </a:pPr>
            <a:r>
              <a:rPr lang="en-US" sz="2000" i="1" baseline="30000" dirty="0"/>
              <a:t>8</a:t>
            </a:r>
            <a:r>
              <a:rPr lang="en-US" sz="2000" i="1" dirty="0"/>
              <a:t>Lead my soul from prison,</a:t>
            </a:r>
            <a:endParaRPr lang="en-US" sz="2000" dirty="0"/>
          </a:p>
          <a:p>
            <a:pPr marL="914400" indent="0">
              <a:buNone/>
            </a:pPr>
            <a:r>
              <a:rPr lang="en-US" sz="2000" i="1" dirty="0"/>
              <a:t>that I may give thanks to your name.</a:t>
            </a:r>
            <a:endParaRPr lang="en-US" sz="2000" dirty="0">
              <a:effectLst/>
            </a:endParaRPr>
          </a:p>
        </p:txBody>
      </p:sp>
    </p:spTree>
    <p:extLst>
      <p:ext uri="{BB962C8B-B14F-4D97-AF65-F5344CB8AC3E}">
        <p14:creationId xmlns:p14="http://schemas.microsoft.com/office/powerpoint/2010/main" val="833586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762000"/>
            <a:ext cx="7156302" cy="1066800"/>
          </a:xfrm>
        </p:spPr>
        <p:txBody>
          <a:bodyPr>
            <a:normAutofit/>
          </a:bodyPr>
          <a:lstStyle/>
          <a:p>
            <a:r>
              <a:rPr lang="en-US" sz="1800" dirty="0"/>
              <a:t>Application of the Psalms of Lament Structure to Psalm 142 (continued)</a:t>
            </a:r>
          </a:p>
        </p:txBody>
      </p:sp>
      <p:pic>
        <p:nvPicPr>
          <p:cNvPr id="3" name="Picture 2">
            <a:extLst>
              <a:ext uri="{FF2B5EF4-FFF2-40B4-BE49-F238E27FC236}">
                <a16:creationId xmlns:a16="http://schemas.microsoft.com/office/drawing/2014/main" id="{1F0F9F0F-CD7C-4B14-A796-44054B51E75B}"/>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276"/>
          <a:stretch/>
        </p:blipFill>
        <p:spPr>
          <a:xfrm>
            <a:off x="6096000" y="1828799"/>
            <a:ext cx="3048001" cy="4005943"/>
          </a:xfrm>
          <a:prstGeom prst="rect">
            <a:avLst/>
          </a:prstGeom>
        </p:spPr>
      </p:pic>
      <p:sp>
        <p:nvSpPr>
          <p:cNvPr id="6" name="Content Placeholder 5"/>
          <p:cNvSpPr>
            <a:spLocks noGrp="1"/>
          </p:cNvSpPr>
          <p:nvPr>
            <p:ph idx="1"/>
          </p:nvPr>
        </p:nvSpPr>
        <p:spPr>
          <a:xfrm>
            <a:off x="685800" y="1828800"/>
            <a:ext cx="5334000" cy="4267200"/>
          </a:xfrm>
        </p:spPr>
        <p:txBody>
          <a:bodyPr>
            <a:normAutofit/>
          </a:bodyPr>
          <a:lstStyle/>
          <a:p>
            <a:pPr marL="287338" indent="-287338">
              <a:spcAft>
                <a:spcPts val="1200"/>
              </a:spcAft>
              <a:buNone/>
            </a:pPr>
            <a:r>
              <a:rPr lang="en-US" sz="2000" b="1" dirty="0">
                <a:solidFill>
                  <a:srgbClr val="3366CC"/>
                </a:solidFill>
              </a:rPr>
              <a:t>5. Vow:</a:t>
            </a:r>
            <a:r>
              <a:rPr lang="en-US" sz="2000" dirty="0">
                <a:solidFill>
                  <a:srgbClr val="3366CC"/>
                </a:solidFill>
              </a:rPr>
              <a:t> </a:t>
            </a:r>
            <a:r>
              <a:rPr lang="en-US" sz="2000" dirty="0"/>
              <a:t>gives God public thanksgiving or praise</a:t>
            </a:r>
          </a:p>
          <a:p>
            <a:pPr marL="287338" indent="0">
              <a:spcAft>
                <a:spcPts val="1200"/>
              </a:spcAft>
              <a:buNone/>
            </a:pPr>
            <a:r>
              <a:rPr lang="en-US" sz="2000" i="1" dirty="0"/>
              <a:t>Then the righteous shall gather around me</a:t>
            </a:r>
            <a:endParaRPr lang="en-US" sz="2000" dirty="0"/>
          </a:p>
          <a:p>
            <a:pPr marL="914400" lvl="0">
              <a:spcAft>
                <a:spcPts val="1200"/>
              </a:spcAft>
              <a:buFont typeface="Courier New" panose="02070309020205020404" pitchFamily="49" charset="0"/>
              <a:buChar char="o"/>
            </a:pPr>
            <a:r>
              <a:rPr lang="en-US" sz="2000" b="1" dirty="0">
                <a:solidFill>
                  <a:srgbClr val="CC3300"/>
                </a:solidFill>
              </a:rPr>
              <a:t>A prophetic statement</a:t>
            </a:r>
            <a:r>
              <a:rPr lang="en-US" sz="2000" dirty="0">
                <a:solidFill>
                  <a:srgbClr val="CC3300"/>
                </a:solidFill>
              </a:rPr>
              <a:t> </a:t>
            </a:r>
            <a:r>
              <a:rPr lang="en-US" sz="2000" dirty="0"/>
              <a:t>expresses confidence that God will make it happen:</a:t>
            </a:r>
          </a:p>
          <a:p>
            <a:pPr marL="914400" indent="0">
              <a:buNone/>
            </a:pPr>
            <a:r>
              <a:rPr lang="en-US" sz="2000" i="1" dirty="0"/>
              <a:t>because you have been good to me.</a:t>
            </a:r>
            <a:endParaRPr lang="en-US" sz="2000" dirty="0">
              <a:effectLst/>
            </a:endParaRPr>
          </a:p>
        </p:txBody>
      </p:sp>
    </p:spTree>
    <p:extLst>
      <p:ext uri="{BB962C8B-B14F-4D97-AF65-F5344CB8AC3E}">
        <p14:creationId xmlns:p14="http://schemas.microsoft.com/office/powerpoint/2010/main" val="2892840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923299" y="685800"/>
            <a:ext cx="3242340" cy="1600200"/>
          </a:xfrm>
        </p:spPr>
        <p:txBody>
          <a:bodyPr>
            <a:normAutofit/>
          </a:bodyPr>
          <a:lstStyle/>
          <a:p>
            <a:r>
              <a:rPr lang="en-US" dirty="0"/>
              <a:t>Spiritual Lessons from the Psalms</a:t>
            </a:r>
            <a:endParaRPr lang="en-US" sz="2400" dirty="0"/>
          </a:p>
        </p:txBody>
      </p:sp>
      <p:pic>
        <p:nvPicPr>
          <p:cNvPr id="4" name="Picture 3" descr="A picture containing airplane&#10;&#10;Description automatically generated">
            <a:extLst>
              <a:ext uri="{FF2B5EF4-FFF2-40B4-BE49-F238E27FC236}">
                <a16:creationId xmlns:a16="http://schemas.microsoft.com/office/drawing/2014/main" id="{6C9DF1EC-97C8-4C93-9CA9-953111C6A9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333" t="23333" r="12317" b="21111"/>
          <a:stretch/>
        </p:blipFill>
        <p:spPr>
          <a:xfrm>
            <a:off x="0" y="1143000"/>
            <a:ext cx="4894946" cy="3657600"/>
          </a:xfrm>
          <a:prstGeom prst="rect">
            <a:avLst/>
          </a:prstGeom>
        </p:spPr>
      </p:pic>
      <p:sp>
        <p:nvSpPr>
          <p:cNvPr id="6" name="Content Placeholder 5"/>
          <p:cNvSpPr>
            <a:spLocks noGrp="1"/>
          </p:cNvSpPr>
          <p:nvPr>
            <p:ph idx="1"/>
          </p:nvPr>
        </p:nvSpPr>
        <p:spPr>
          <a:xfrm>
            <a:off x="4923298" y="2133599"/>
            <a:ext cx="3763501" cy="3810000"/>
          </a:xfrm>
        </p:spPr>
        <p:txBody>
          <a:bodyPr>
            <a:normAutofit/>
          </a:bodyPr>
          <a:lstStyle/>
          <a:p>
            <a:pPr lvl="0"/>
            <a:r>
              <a:rPr lang="en-US" dirty="0"/>
              <a:t>They model authenticity in prayer.</a:t>
            </a:r>
          </a:p>
          <a:p>
            <a:pPr lvl="0"/>
            <a:r>
              <a:rPr lang="en-US" dirty="0"/>
              <a:t>There are no secrets before God.</a:t>
            </a:r>
          </a:p>
          <a:p>
            <a:pPr lvl="0"/>
            <a:r>
              <a:rPr lang="en-US" dirty="0"/>
              <a:t>Intimately personal language is used.</a:t>
            </a:r>
          </a:p>
          <a:p>
            <a:pPr lvl="0"/>
            <a:r>
              <a:rPr lang="en-US" dirty="0"/>
              <a:t>Truths are spoken—hold back nothing of what you feel.</a:t>
            </a:r>
          </a:p>
        </p:txBody>
      </p:sp>
    </p:spTree>
    <p:extLst>
      <p:ext uri="{BB962C8B-B14F-4D97-AF65-F5344CB8AC3E}">
        <p14:creationId xmlns:p14="http://schemas.microsoft.com/office/powerpoint/2010/main" val="2614080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0E4518-A3C5-4F90-A302-C98CAADF14B7}"/>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833" t="13653" r="29936"/>
          <a:stretch/>
        </p:blipFill>
        <p:spPr>
          <a:xfrm>
            <a:off x="0" y="1057275"/>
            <a:ext cx="3657600" cy="4276725"/>
          </a:xfrm>
          <a:prstGeom prst="rect">
            <a:avLst/>
          </a:prstGeom>
        </p:spPr>
      </p:pic>
      <p:sp>
        <p:nvSpPr>
          <p:cNvPr id="5" name="Title 4"/>
          <p:cNvSpPr>
            <a:spLocks noGrp="1"/>
          </p:cNvSpPr>
          <p:nvPr>
            <p:ph type="title"/>
          </p:nvPr>
        </p:nvSpPr>
        <p:spPr>
          <a:xfrm>
            <a:off x="3962400" y="792163"/>
            <a:ext cx="4495800" cy="1066800"/>
          </a:xfrm>
        </p:spPr>
        <p:txBody>
          <a:bodyPr>
            <a:normAutofit/>
          </a:bodyPr>
          <a:lstStyle/>
          <a:p>
            <a:r>
              <a:rPr lang="en-US" dirty="0"/>
              <a:t>Psalms of Thanksgiving</a:t>
            </a:r>
          </a:p>
        </p:txBody>
      </p:sp>
      <p:sp>
        <p:nvSpPr>
          <p:cNvPr id="6" name="Content Placeholder 5"/>
          <p:cNvSpPr>
            <a:spLocks noGrp="1"/>
          </p:cNvSpPr>
          <p:nvPr>
            <p:ph idx="1"/>
          </p:nvPr>
        </p:nvSpPr>
        <p:spPr>
          <a:xfrm>
            <a:off x="3962400" y="1752600"/>
            <a:ext cx="4648200" cy="4373563"/>
          </a:xfrm>
        </p:spPr>
        <p:txBody>
          <a:bodyPr>
            <a:normAutofit/>
          </a:bodyPr>
          <a:lstStyle/>
          <a:p>
            <a:pPr marL="0" indent="0">
              <a:buNone/>
            </a:pPr>
            <a:r>
              <a:rPr lang="en-US" dirty="0"/>
              <a:t>Psalms of thanksgiving are expressions of gratitude for God’s response to suffering in the past.</a:t>
            </a:r>
          </a:p>
          <a:p>
            <a:pPr lvl="0"/>
            <a:r>
              <a:rPr lang="en-US" dirty="0"/>
              <a:t>A lament is recalled within a psalm of thanksgiving.</a:t>
            </a:r>
          </a:p>
          <a:p>
            <a:pPr lvl="0"/>
            <a:r>
              <a:rPr lang="en-US" dirty="0"/>
              <a:t>There isn’t a corresponding psalm of thanksgiving for every psalm of lament.</a:t>
            </a:r>
          </a:p>
        </p:txBody>
      </p:sp>
    </p:spTree>
    <p:extLst>
      <p:ext uri="{BB962C8B-B14F-4D97-AF65-F5344CB8AC3E}">
        <p14:creationId xmlns:p14="http://schemas.microsoft.com/office/powerpoint/2010/main" val="1008891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77900" y="1143000"/>
            <a:ext cx="7188200" cy="609600"/>
          </a:xfrm>
        </p:spPr>
        <p:txBody>
          <a:bodyPr>
            <a:normAutofit/>
          </a:bodyPr>
          <a:lstStyle/>
          <a:p>
            <a:r>
              <a:rPr lang="en-US" dirty="0"/>
              <a:t>Structure of Psalms of Thanksgiving</a:t>
            </a:r>
            <a:endParaRPr lang="en-US" dirty="0">
              <a:effectLst/>
            </a:endParaRPr>
          </a:p>
        </p:txBody>
      </p:sp>
      <p:sp>
        <p:nvSpPr>
          <p:cNvPr id="6" name="Content Placeholder 5"/>
          <p:cNvSpPr>
            <a:spLocks noGrp="1"/>
          </p:cNvSpPr>
          <p:nvPr>
            <p:ph idx="1"/>
          </p:nvPr>
        </p:nvSpPr>
        <p:spPr>
          <a:xfrm>
            <a:off x="977900" y="1905000"/>
            <a:ext cx="7340600" cy="4373563"/>
          </a:xfrm>
        </p:spPr>
        <p:txBody>
          <a:bodyPr>
            <a:normAutofit/>
          </a:bodyPr>
          <a:lstStyle/>
          <a:p>
            <a:pPr marL="339725" indent="-339725">
              <a:buNone/>
            </a:pPr>
            <a:r>
              <a:rPr lang="en-US" sz="2000" b="1" dirty="0">
                <a:solidFill>
                  <a:schemeClr val="accent3">
                    <a:lumMod val="75000"/>
                  </a:schemeClr>
                </a:solidFill>
              </a:rPr>
              <a:t>1. 	Introduction:</a:t>
            </a:r>
            <a:r>
              <a:rPr lang="en-US" sz="2000" dirty="0">
                <a:solidFill>
                  <a:schemeClr val="accent3">
                    <a:lumMod val="75000"/>
                  </a:schemeClr>
                </a:solidFill>
              </a:rPr>
              <a:t> </a:t>
            </a:r>
            <a:r>
              <a:rPr lang="en-US" sz="2000" dirty="0"/>
              <a:t>begins by offering praise to God; gives motives or reasons for praise</a:t>
            </a:r>
          </a:p>
          <a:p>
            <a:pPr marL="339725" indent="-339725">
              <a:buNone/>
            </a:pPr>
            <a:r>
              <a:rPr lang="en-US" sz="2000" b="1" dirty="0">
                <a:solidFill>
                  <a:schemeClr val="accent4">
                    <a:lumMod val="75000"/>
                  </a:schemeClr>
                </a:solidFill>
              </a:rPr>
              <a:t>2. 	Main section:</a:t>
            </a:r>
            <a:r>
              <a:rPr lang="en-US" sz="2000" dirty="0">
                <a:solidFill>
                  <a:schemeClr val="accent4">
                    <a:lumMod val="75000"/>
                  </a:schemeClr>
                </a:solidFill>
              </a:rPr>
              <a:t> </a:t>
            </a:r>
            <a:r>
              <a:rPr lang="en-US" sz="2000" dirty="0"/>
              <a:t>describes the psalmist’s past experience</a:t>
            </a:r>
          </a:p>
          <a:p>
            <a:pPr marL="690563" lvl="1" indent="-339725">
              <a:buFont typeface="+mj-lt"/>
              <a:buAutoNum type="alphaLcPeriod"/>
            </a:pPr>
            <a:r>
              <a:rPr lang="en-US" sz="2000" b="1" dirty="0">
                <a:solidFill>
                  <a:schemeClr val="accent6">
                    <a:lumMod val="75000"/>
                  </a:schemeClr>
                </a:solidFill>
              </a:rPr>
              <a:t>remembers past time of distress</a:t>
            </a:r>
            <a:endParaRPr lang="en-US" sz="2000" dirty="0">
              <a:solidFill>
                <a:schemeClr val="accent6">
                  <a:lumMod val="75000"/>
                </a:schemeClr>
              </a:solidFill>
            </a:endParaRPr>
          </a:p>
          <a:p>
            <a:pPr marL="966788" lvl="2" indent="-280988"/>
            <a:r>
              <a:rPr lang="en-US" sz="2000" dirty="0"/>
              <a:t>when the power of death almost prevailed</a:t>
            </a:r>
          </a:p>
          <a:p>
            <a:pPr marL="966788" lvl="2" indent="-280988"/>
            <a:r>
              <a:rPr lang="en-US" sz="2000" dirty="0"/>
              <a:t>that former situation, however, no longer exists</a:t>
            </a:r>
          </a:p>
          <a:p>
            <a:pPr marL="690563" lvl="1" indent="-339725">
              <a:buFont typeface="+mj-lt"/>
              <a:buAutoNum type="alphaLcPeriod"/>
            </a:pPr>
            <a:r>
              <a:rPr lang="en-US" sz="2000" b="1" dirty="0">
                <a:solidFill>
                  <a:schemeClr val="accent5">
                    <a:lumMod val="75000"/>
                  </a:schemeClr>
                </a:solidFill>
              </a:rPr>
              <a:t>recalls the cry to God for help </a:t>
            </a:r>
            <a:r>
              <a:rPr lang="en-US" sz="2000" dirty="0"/>
              <a:t>(</a:t>
            </a:r>
            <a:r>
              <a:rPr lang="en-US" sz="2000" i="1" dirty="0"/>
              <a:t>the lament</a:t>
            </a:r>
            <a:r>
              <a:rPr lang="en-US" sz="2000" dirty="0"/>
              <a:t>)</a:t>
            </a:r>
          </a:p>
          <a:p>
            <a:pPr marL="690563" lvl="1" indent="-339725">
              <a:buFont typeface="+mj-lt"/>
              <a:buAutoNum type="alphaLcPeriod"/>
            </a:pPr>
            <a:r>
              <a:rPr lang="en-US" sz="2000" b="1" dirty="0">
                <a:solidFill>
                  <a:schemeClr val="accent2">
                    <a:lumMod val="75000"/>
                  </a:schemeClr>
                </a:solidFill>
              </a:rPr>
              <a:t>recognizes God’s response to the prayer</a:t>
            </a:r>
            <a:endParaRPr lang="en-US" sz="2000" dirty="0">
              <a:solidFill>
                <a:schemeClr val="accent2">
                  <a:lumMod val="75000"/>
                </a:schemeClr>
              </a:solidFill>
            </a:endParaRPr>
          </a:p>
          <a:p>
            <a:pPr marL="339725" indent="-339725">
              <a:buNone/>
            </a:pPr>
            <a:r>
              <a:rPr lang="en-US" sz="2000" b="1" dirty="0">
                <a:solidFill>
                  <a:srgbClr val="3366CC"/>
                </a:solidFill>
              </a:rPr>
              <a:t>3. 	Conclusion:</a:t>
            </a:r>
            <a:r>
              <a:rPr lang="en-US" sz="2000" dirty="0">
                <a:solidFill>
                  <a:srgbClr val="3366CC"/>
                </a:solidFill>
              </a:rPr>
              <a:t> </a:t>
            </a:r>
            <a:r>
              <a:rPr lang="en-US" sz="2000" dirty="0"/>
              <a:t>responds with thanksgiving and gratitude </a:t>
            </a:r>
            <a:br>
              <a:rPr lang="en-US" sz="2000" dirty="0"/>
            </a:br>
            <a:r>
              <a:rPr lang="en-US" sz="2000" dirty="0"/>
              <a:t>for God’s gracious deliverance </a:t>
            </a:r>
            <a:endParaRPr lang="en-US" sz="2000" dirty="0">
              <a:effectLst/>
            </a:endParaRPr>
          </a:p>
        </p:txBody>
      </p:sp>
    </p:spTree>
    <p:extLst>
      <p:ext uri="{BB962C8B-B14F-4D97-AF65-F5344CB8AC3E}">
        <p14:creationId xmlns:p14="http://schemas.microsoft.com/office/powerpoint/2010/main" val="281343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piece of paper&#10;&#10;Description automatically generated">
            <a:extLst>
              <a:ext uri="{FF2B5EF4-FFF2-40B4-BE49-F238E27FC236}">
                <a16:creationId xmlns:a16="http://schemas.microsoft.com/office/drawing/2014/main" id="{20F6FB20-3A79-4FAB-92DB-AC2D68A4E8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495" t="48" r="4574" b="650"/>
          <a:stretch/>
        </p:blipFill>
        <p:spPr>
          <a:xfrm>
            <a:off x="0" y="1297172"/>
            <a:ext cx="4800600" cy="3655828"/>
          </a:xfrm>
          <a:prstGeom prst="rect">
            <a:avLst/>
          </a:prstGeom>
        </p:spPr>
      </p:pic>
      <p:sp>
        <p:nvSpPr>
          <p:cNvPr id="5" name="Title 4"/>
          <p:cNvSpPr>
            <a:spLocks noGrp="1"/>
          </p:cNvSpPr>
          <p:nvPr>
            <p:ph type="title"/>
          </p:nvPr>
        </p:nvSpPr>
        <p:spPr>
          <a:xfrm>
            <a:off x="5029200" y="1143000"/>
            <a:ext cx="3962400" cy="1066800"/>
          </a:xfrm>
        </p:spPr>
        <p:txBody>
          <a:bodyPr>
            <a:normAutofit/>
          </a:bodyPr>
          <a:lstStyle/>
          <a:p>
            <a:r>
              <a:rPr lang="en-US" dirty="0"/>
              <a:t>Apply the Structure </a:t>
            </a:r>
            <a:br>
              <a:rPr lang="en-US" dirty="0"/>
            </a:br>
            <a:r>
              <a:rPr lang="en-US" dirty="0"/>
              <a:t>to Psalm 116</a:t>
            </a:r>
          </a:p>
        </p:txBody>
      </p:sp>
      <p:sp>
        <p:nvSpPr>
          <p:cNvPr id="6" name="Content Placeholder 5"/>
          <p:cNvSpPr>
            <a:spLocks noGrp="1"/>
          </p:cNvSpPr>
          <p:nvPr>
            <p:ph idx="1"/>
          </p:nvPr>
        </p:nvSpPr>
        <p:spPr>
          <a:xfrm>
            <a:off x="5029200" y="2362201"/>
            <a:ext cx="3346302" cy="2514600"/>
          </a:xfrm>
        </p:spPr>
        <p:txBody>
          <a:bodyPr/>
          <a:lstStyle/>
          <a:p>
            <a:pPr lvl="0"/>
            <a:r>
              <a:rPr lang="en-US" dirty="0"/>
              <a:t>Read Psalm 116.</a:t>
            </a:r>
          </a:p>
          <a:p>
            <a:pPr lvl="0"/>
            <a:r>
              <a:rPr lang="en-US" dirty="0"/>
              <a:t>Analyze the psalm of thanksgiving structure in the psalm.</a:t>
            </a:r>
          </a:p>
        </p:txBody>
      </p:sp>
      <p:sp>
        <p:nvSpPr>
          <p:cNvPr id="4" name="Rectangle 3">
            <a:extLst>
              <a:ext uri="{FF2B5EF4-FFF2-40B4-BE49-F238E27FC236}">
                <a16:creationId xmlns:a16="http://schemas.microsoft.com/office/drawing/2014/main" id="{FFE79503-29F9-4869-82D9-85BB2195856C}"/>
              </a:ext>
            </a:extLst>
          </p:cNvPr>
          <p:cNvSpPr/>
          <p:nvPr/>
        </p:nvSpPr>
        <p:spPr>
          <a:xfrm>
            <a:off x="997098" y="1600200"/>
            <a:ext cx="3574902" cy="1908215"/>
          </a:xfrm>
          <a:prstGeom prst="rect">
            <a:avLst/>
          </a:prstGeom>
        </p:spPr>
        <p:txBody>
          <a:bodyPr wrap="square">
            <a:spAutoFit/>
          </a:bodyPr>
          <a:lstStyle/>
          <a:p>
            <a:r>
              <a:rPr lang="en-US" sz="3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3000" b="1" dirty="0">
                <a:solidFill>
                  <a:schemeClr val="bg1"/>
                </a:solidFill>
                <a:latin typeface="Times New Roman" panose="02020603050405020304" pitchFamily="18" charset="0"/>
                <a:cs typeface="Times New Roman" panose="02020603050405020304" pitchFamily="18" charset="0"/>
              </a:rPr>
              <a:t>I love the L</a:t>
            </a:r>
            <a:r>
              <a:rPr lang="en-US" sz="3000" b="1" cap="small" dirty="0">
                <a:solidFill>
                  <a:schemeClr val="bg1"/>
                </a:solidFill>
                <a:latin typeface="Times New Roman" panose="02020603050405020304" pitchFamily="18" charset="0"/>
                <a:cs typeface="Times New Roman" panose="02020603050405020304" pitchFamily="18" charset="0"/>
              </a:rPr>
              <a:t>ord</a:t>
            </a:r>
            <a:r>
              <a:rPr lang="en-US" sz="3000" b="1" dirty="0">
                <a:solidFill>
                  <a:schemeClr val="bg1"/>
                </a:solidFill>
                <a:latin typeface="Times New Roman" panose="02020603050405020304" pitchFamily="18" charset="0"/>
                <a:cs typeface="Times New Roman" panose="02020603050405020304" pitchFamily="18" charset="0"/>
              </a:rPr>
              <a:t>, who listened to my voice</a:t>
            </a:r>
            <a:r>
              <a:rPr lang="en-US" sz="3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gn="r">
              <a:spcBef>
                <a:spcPts val="1200"/>
              </a:spcBef>
            </a:pPr>
            <a:r>
              <a:rPr lang="en-US"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Psalm 116</a:t>
            </a: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323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20898" y="914400"/>
            <a:ext cx="6013302" cy="1066800"/>
          </a:xfrm>
        </p:spPr>
        <p:txBody>
          <a:bodyPr>
            <a:normAutofit/>
          </a:bodyPr>
          <a:lstStyle/>
          <a:p>
            <a:r>
              <a:rPr lang="en-US" sz="2200" dirty="0"/>
              <a:t>Application of the Psalms of Thanksgiving Structure to Psalm 116</a:t>
            </a:r>
          </a:p>
        </p:txBody>
      </p:sp>
      <p:sp>
        <p:nvSpPr>
          <p:cNvPr id="6" name="Content Placeholder 5"/>
          <p:cNvSpPr>
            <a:spLocks noGrp="1"/>
          </p:cNvSpPr>
          <p:nvPr>
            <p:ph idx="1"/>
          </p:nvPr>
        </p:nvSpPr>
        <p:spPr>
          <a:xfrm>
            <a:off x="920898" y="2094613"/>
            <a:ext cx="6013302" cy="3467987"/>
          </a:xfrm>
        </p:spPr>
        <p:txBody>
          <a:bodyPr>
            <a:normAutofit/>
          </a:bodyPr>
          <a:lstStyle/>
          <a:p>
            <a:pPr marL="287338" indent="-287338">
              <a:spcAft>
                <a:spcPts val="1200"/>
              </a:spcAft>
              <a:buNone/>
            </a:pPr>
            <a:r>
              <a:rPr lang="en-US" sz="2000" b="1" dirty="0">
                <a:solidFill>
                  <a:schemeClr val="accent3">
                    <a:lumMod val="75000"/>
                  </a:schemeClr>
                </a:solidFill>
              </a:rPr>
              <a:t>1. Introduction:</a:t>
            </a:r>
            <a:r>
              <a:rPr lang="en-US" sz="2000" dirty="0">
                <a:solidFill>
                  <a:schemeClr val="accent3">
                    <a:lumMod val="75000"/>
                  </a:schemeClr>
                </a:solidFill>
              </a:rPr>
              <a:t> </a:t>
            </a:r>
            <a:r>
              <a:rPr lang="en-US" sz="2000" dirty="0"/>
              <a:t>offers praise to God</a:t>
            </a:r>
          </a:p>
          <a:p>
            <a:pPr marL="287338" indent="0">
              <a:buNone/>
            </a:pPr>
            <a:r>
              <a:rPr lang="en-US" sz="2000" i="1" baseline="30000" dirty="0"/>
              <a:t>1</a:t>
            </a:r>
            <a:r>
              <a:rPr lang="en-US" sz="2000" i="1" dirty="0"/>
              <a:t>I love the L</a:t>
            </a:r>
            <a:r>
              <a:rPr lang="en-US" sz="2000" i="1" cap="small" dirty="0"/>
              <a:t>ord</a:t>
            </a:r>
            <a:r>
              <a:rPr lang="en-US" sz="2000" i="1" dirty="0"/>
              <a:t>, who listened</a:t>
            </a:r>
            <a:endParaRPr lang="en-US" sz="2000" dirty="0"/>
          </a:p>
          <a:p>
            <a:pPr marL="914400" indent="0">
              <a:buNone/>
            </a:pPr>
            <a:r>
              <a:rPr lang="en-US" sz="2000" i="1" dirty="0"/>
              <a:t>to my voice in supplication,</a:t>
            </a:r>
            <a:endParaRPr lang="en-US" sz="2000" dirty="0"/>
          </a:p>
          <a:p>
            <a:pPr marL="287338" indent="0">
              <a:buNone/>
            </a:pPr>
            <a:r>
              <a:rPr lang="en-US" sz="2000" i="1" baseline="30000" dirty="0"/>
              <a:t>2</a:t>
            </a:r>
            <a:r>
              <a:rPr lang="en-US" sz="2000" i="1" dirty="0"/>
              <a:t>Who turned an ear to me</a:t>
            </a:r>
            <a:endParaRPr lang="en-US" sz="2000" dirty="0"/>
          </a:p>
          <a:p>
            <a:pPr marL="914400" indent="0">
              <a:buNone/>
            </a:pPr>
            <a:r>
              <a:rPr lang="en-US" sz="2000" i="1" dirty="0"/>
              <a:t>on the day I called.</a:t>
            </a:r>
            <a:endParaRPr lang="en-US" sz="2000" dirty="0">
              <a:effectLst/>
            </a:endParaRPr>
          </a:p>
        </p:txBody>
      </p:sp>
      <p:pic>
        <p:nvPicPr>
          <p:cNvPr id="3" name="Picture 2">
            <a:extLst>
              <a:ext uri="{FF2B5EF4-FFF2-40B4-BE49-F238E27FC236}">
                <a16:creationId xmlns:a16="http://schemas.microsoft.com/office/drawing/2014/main" id="{EE202377-6CD5-425F-83D6-D9A936E182CE}"/>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60427" t="13475"/>
          <a:stretch/>
        </p:blipFill>
        <p:spPr>
          <a:xfrm>
            <a:off x="5463412" y="1972340"/>
            <a:ext cx="2941576" cy="4199860"/>
          </a:xfrm>
          <a:prstGeom prst="rect">
            <a:avLst/>
          </a:prstGeom>
        </p:spPr>
      </p:pic>
    </p:spTree>
    <p:extLst>
      <p:ext uri="{BB962C8B-B14F-4D97-AF65-F5344CB8AC3E}">
        <p14:creationId xmlns:p14="http://schemas.microsoft.com/office/powerpoint/2010/main" val="2962156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2298" y="685800"/>
            <a:ext cx="7384902" cy="1066800"/>
          </a:xfrm>
        </p:spPr>
        <p:txBody>
          <a:bodyPr>
            <a:normAutofit/>
          </a:bodyPr>
          <a:lstStyle/>
          <a:p>
            <a:r>
              <a:rPr lang="en-US" sz="1800" dirty="0"/>
              <a:t>Application of the Psalms of Thanksgiving Structure to Psalm 116 (continued)</a:t>
            </a:r>
          </a:p>
        </p:txBody>
      </p:sp>
      <p:sp>
        <p:nvSpPr>
          <p:cNvPr id="6" name="Content Placeholder 5"/>
          <p:cNvSpPr>
            <a:spLocks noGrp="1"/>
          </p:cNvSpPr>
          <p:nvPr>
            <p:ph idx="1"/>
          </p:nvPr>
        </p:nvSpPr>
        <p:spPr>
          <a:xfrm>
            <a:off x="692298" y="1752600"/>
            <a:ext cx="7384902" cy="4648200"/>
          </a:xfrm>
        </p:spPr>
        <p:txBody>
          <a:bodyPr>
            <a:noAutofit/>
          </a:bodyPr>
          <a:lstStyle/>
          <a:p>
            <a:pPr marL="287338" indent="-287338">
              <a:spcAft>
                <a:spcPts val="600"/>
              </a:spcAft>
              <a:buNone/>
            </a:pPr>
            <a:r>
              <a:rPr lang="en-US" sz="2000" b="1" dirty="0">
                <a:solidFill>
                  <a:schemeClr val="accent4">
                    <a:lumMod val="75000"/>
                  </a:schemeClr>
                </a:solidFill>
              </a:rPr>
              <a:t>2. Main section:</a:t>
            </a:r>
            <a:r>
              <a:rPr lang="en-US" sz="2000" dirty="0">
                <a:solidFill>
                  <a:schemeClr val="accent4">
                    <a:lumMod val="75000"/>
                  </a:schemeClr>
                </a:solidFill>
              </a:rPr>
              <a:t> </a:t>
            </a:r>
            <a:r>
              <a:rPr lang="en-US" sz="2000" dirty="0"/>
              <a:t>describes the psalmist’s past experience </a:t>
            </a:r>
          </a:p>
          <a:p>
            <a:pPr marL="627063" lvl="0" indent="-339725">
              <a:spcAft>
                <a:spcPts val="400"/>
              </a:spcAft>
              <a:buFont typeface="+mj-lt"/>
              <a:buAutoNum type="alphaLcPeriod"/>
            </a:pPr>
            <a:r>
              <a:rPr lang="en-US" sz="1700" b="1" dirty="0">
                <a:solidFill>
                  <a:schemeClr val="accent6">
                    <a:lumMod val="75000"/>
                  </a:schemeClr>
                </a:solidFill>
              </a:rPr>
              <a:t>Remembers past distress</a:t>
            </a:r>
            <a:endParaRPr lang="en-US" sz="1700" dirty="0">
              <a:solidFill>
                <a:schemeClr val="accent6">
                  <a:lumMod val="75000"/>
                </a:schemeClr>
              </a:solidFill>
            </a:endParaRPr>
          </a:p>
          <a:p>
            <a:pPr marL="627063" indent="0">
              <a:buNone/>
            </a:pPr>
            <a:r>
              <a:rPr lang="en-US" sz="1700" i="1" baseline="30000" dirty="0"/>
              <a:t>3</a:t>
            </a:r>
            <a:r>
              <a:rPr lang="en-US" sz="1700" i="1" dirty="0"/>
              <a:t>I was caught by the cords of death;</a:t>
            </a:r>
            <a:endParaRPr lang="en-US" sz="1700" dirty="0"/>
          </a:p>
          <a:p>
            <a:pPr marL="1147763" indent="0">
              <a:spcBef>
                <a:spcPts val="200"/>
              </a:spcBef>
              <a:buNone/>
            </a:pPr>
            <a:r>
              <a:rPr lang="en-US" sz="1700" i="1" dirty="0"/>
              <a:t>the snares of </a:t>
            </a:r>
            <a:r>
              <a:rPr lang="en-US" sz="1700" i="1" dirty="0" err="1"/>
              <a:t>Sheol</a:t>
            </a:r>
            <a:r>
              <a:rPr lang="en-US" sz="1700" i="1" dirty="0"/>
              <a:t> had seized me;</a:t>
            </a:r>
            <a:endParaRPr lang="en-US" sz="1700" dirty="0"/>
          </a:p>
          <a:p>
            <a:pPr marL="1147763" indent="0">
              <a:spcBef>
                <a:spcPts val="200"/>
              </a:spcBef>
              <a:spcAft>
                <a:spcPts val="1200"/>
              </a:spcAft>
              <a:buNone/>
            </a:pPr>
            <a:r>
              <a:rPr lang="en-US" sz="1700" i="1" dirty="0"/>
              <a:t>I felt agony and dread.</a:t>
            </a:r>
            <a:endParaRPr lang="en-US" sz="1700" dirty="0"/>
          </a:p>
          <a:p>
            <a:pPr marL="627063" lvl="0" indent="-339725">
              <a:spcAft>
                <a:spcPts val="400"/>
              </a:spcAft>
              <a:buFont typeface="+mj-lt"/>
              <a:buAutoNum type="alphaLcPeriod" startAt="2"/>
            </a:pPr>
            <a:r>
              <a:rPr lang="en-US" sz="1700" b="1" dirty="0">
                <a:solidFill>
                  <a:schemeClr val="accent5">
                    <a:lumMod val="75000"/>
                  </a:schemeClr>
                </a:solidFill>
              </a:rPr>
              <a:t>Recalls cry to God for help </a:t>
            </a:r>
            <a:endParaRPr lang="en-US" sz="1700" dirty="0">
              <a:solidFill>
                <a:schemeClr val="accent5">
                  <a:lumMod val="75000"/>
                </a:schemeClr>
              </a:solidFill>
            </a:endParaRPr>
          </a:p>
          <a:p>
            <a:pPr marL="627063" indent="0">
              <a:buNone/>
            </a:pPr>
            <a:r>
              <a:rPr lang="en-US" sz="1700" i="1" baseline="30000" dirty="0"/>
              <a:t>4</a:t>
            </a:r>
            <a:r>
              <a:rPr lang="en-US" sz="1700" i="1" dirty="0"/>
              <a:t>Then I called on the name of the L</a:t>
            </a:r>
            <a:r>
              <a:rPr lang="en-US" sz="1700" i="1" cap="small" dirty="0"/>
              <a:t>ord</a:t>
            </a:r>
            <a:r>
              <a:rPr lang="en-US" sz="1700" i="1" dirty="0"/>
              <a:t>,</a:t>
            </a:r>
            <a:endParaRPr lang="en-US" sz="1700" dirty="0"/>
          </a:p>
          <a:p>
            <a:pPr marL="1147763" indent="0">
              <a:spcBef>
                <a:spcPts val="200"/>
              </a:spcBef>
              <a:spcAft>
                <a:spcPts val="1200"/>
              </a:spcAft>
              <a:buNone/>
            </a:pPr>
            <a:r>
              <a:rPr lang="en-US" sz="1700" i="1" dirty="0"/>
              <a:t>“O L</a:t>
            </a:r>
            <a:r>
              <a:rPr lang="en-US" sz="1700" i="1" cap="small" dirty="0"/>
              <a:t>ord</a:t>
            </a:r>
            <a:r>
              <a:rPr lang="en-US" sz="1700" i="1" dirty="0"/>
              <a:t>, save my life!”</a:t>
            </a:r>
            <a:endParaRPr lang="en-US" sz="1700" dirty="0"/>
          </a:p>
          <a:p>
            <a:pPr marL="627063" lvl="0" indent="-339725">
              <a:spcAft>
                <a:spcPts val="400"/>
              </a:spcAft>
              <a:buFont typeface="+mj-lt"/>
              <a:buAutoNum type="alphaLcPeriod" startAt="3"/>
            </a:pPr>
            <a:r>
              <a:rPr lang="en-US" sz="1700" b="1" dirty="0">
                <a:solidFill>
                  <a:schemeClr val="accent2">
                    <a:lumMod val="75000"/>
                  </a:schemeClr>
                </a:solidFill>
              </a:rPr>
              <a:t>Recognizes God’s response to the prayer</a:t>
            </a:r>
            <a:endParaRPr lang="en-US" sz="1700" dirty="0">
              <a:solidFill>
                <a:schemeClr val="accent2">
                  <a:lumMod val="75000"/>
                </a:schemeClr>
              </a:solidFill>
            </a:endParaRPr>
          </a:p>
          <a:p>
            <a:pPr marL="627063" indent="0">
              <a:buNone/>
            </a:pPr>
            <a:r>
              <a:rPr lang="en-US" sz="1700" i="1" baseline="30000" dirty="0"/>
              <a:t>8</a:t>
            </a:r>
            <a:r>
              <a:rPr lang="en-US" sz="1700" i="1" dirty="0"/>
              <a:t>For my soul has been freed from death,</a:t>
            </a:r>
            <a:r>
              <a:rPr lang="en-US" sz="1700" dirty="0"/>
              <a:t> </a:t>
            </a:r>
          </a:p>
          <a:p>
            <a:pPr marL="1147763" indent="0">
              <a:spcBef>
                <a:spcPts val="200"/>
              </a:spcBef>
              <a:buNone/>
            </a:pPr>
            <a:r>
              <a:rPr lang="en-US" sz="1700" i="1" dirty="0"/>
              <a:t>my eyes from tears, my feet from stumbling.</a:t>
            </a:r>
            <a:endParaRPr lang="en-US" sz="1700" dirty="0"/>
          </a:p>
          <a:p>
            <a:pPr marL="627063" indent="0">
              <a:spcBef>
                <a:spcPts val="200"/>
              </a:spcBef>
              <a:buNone/>
            </a:pPr>
            <a:r>
              <a:rPr lang="en-US" sz="1700" i="1" baseline="30000" dirty="0"/>
              <a:t>9</a:t>
            </a:r>
            <a:r>
              <a:rPr lang="en-US" sz="1700" i="1" dirty="0"/>
              <a:t>I shall walk before the L</a:t>
            </a:r>
            <a:r>
              <a:rPr lang="en-US" sz="1700" i="1" cap="small" dirty="0"/>
              <a:t>ord</a:t>
            </a:r>
            <a:endParaRPr lang="en-US" sz="1700" dirty="0"/>
          </a:p>
          <a:p>
            <a:pPr marL="1147763" indent="0">
              <a:spcBef>
                <a:spcPts val="200"/>
              </a:spcBef>
              <a:buNone/>
            </a:pPr>
            <a:r>
              <a:rPr lang="en-US" sz="1700" i="1" dirty="0"/>
              <a:t>in the land of the living.</a:t>
            </a:r>
            <a:endParaRPr lang="en-US" sz="1700" dirty="0"/>
          </a:p>
        </p:txBody>
      </p:sp>
      <p:pic>
        <p:nvPicPr>
          <p:cNvPr id="3" name="Picture 2">
            <a:extLst>
              <a:ext uri="{FF2B5EF4-FFF2-40B4-BE49-F238E27FC236}">
                <a16:creationId xmlns:a16="http://schemas.microsoft.com/office/drawing/2014/main" id="{AF915752-D641-467F-812A-44FE8F0D6589}"/>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24" t="478" r="24644" b="-478"/>
          <a:stretch/>
        </p:blipFill>
        <p:spPr>
          <a:xfrm>
            <a:off x="5943600" y="2286000"/>
            <a:ext cx="3200402" cy="3033487"/>
          </a:xfrm>
          <a:prstGeom prst="rect">
            <a:avLst/>
          </a:prstGeom>
        </p:spPr>
      </p:pic>
    </p:spTree>
    <p:extLst>
      <p:ext uri="{BB962C8B-B14F-4D97-AF65-F5344CB8AC3E}">
        <p14:creationId xmlns:p14="http://schemas.microsoft.com/office/powerpoint/2010/main" val="1249987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92298" y="838200"/>
            <a:ext cx="7384902" cy="1066800"/>
          </a:xfrm>
        </p:spPr>
        <p:txBody>
          <a:bodyPr>
            <a:normAutofit/>
          </a:bodyPr>
          <a:lstStyle/>
          <a:p>
            <a:r>
              <a:rPr lang="en-US" sz="1800" dirty="0"/>
              <a:t>Application of the Psalms of Thanksgiving Structure to Psalm 116 (continued)</a:t>
            </a:r>
          </a:p>
        </p:txBody>
      </p:sp>
      <p:sp>
        <p:nvSpPr>
          <p:cNvPr id="6" name="Content Placeholder 5"/>
          <p:cNvSpPr>
            <a:spLocks noGrp="1"/>
          </p:cNvSpPr>
          <p:nvPr>
            <p:ph idx="1"/>
          </p:nvPr>
        </p:nvSpPr>
        <p:spPr>
          <a:xfrm>
            <a:off x="3581400" y="1905000"/>
            <a:ext cx="7384902" cy="4648200"/>
          </a:xfrm>
        </p:spPr>
        <p:txBody>
          <a:bodyPr>
            <a:noAutofit/>
          </a:bodyPr>
          <a:lstStyle/>
          <a:p>
            <a:pPr marL="0" indent="0">
              <a:spcAft>
                <a:spcPts val="1200"/>
              </a:spcAft>
              <a:buNone/>
            </a:pPr>
            <a:r>
              <a:rPr lang="en-US" sz="2000" b="1" dirty="0">
                <a:solidFill>
                  <a:srgbClr val="3366CC"/>
                </a:solidFill>
              </a:rPr>
              <a:t>3. Conclusion:</a:t>
            </a:r>
            <a:r>
              <a:rPr lang="en-US" sz="2000" dirty="0">
                <a:solidFill>
                  <a:srgbClr val="3366CC"/>
                </a:solidFill>
              </a:rPr>
              <a:t> </a:t>
            </a:r>
            <a:r>
              <a:rPr lang="en-US" sz="2000" dirty="0"/>
              <a:t>responds with gratitude</a:t>
            </a:r>
          </a:p>
          <a:p>
            <a:pPr marL="287338" indent="0">
              <a:buNone/>
            </a:pPr>
            <a:r>
              <a:rPr lang="en-US" sz="2000" i="1" baseline="30000" dirty="0"/>
              <a:t>12</a:t>
            </a:r>
            <a:r>
              <a:rPr lang="en-US" sz="2000" i="1" dirty="0"/>
              <a:t>How can I repay the L</a:t>
            </a:r>
            <a:r>
              <a:rPr lang="en-US" sz="2000" i="1" cap="small" dirty="0"/>
              <a:t>ord</a:t>
            </a:r>
            <a:endParaRPr lang="en-US" sz="2000" dirty="0"/>
          </a:p>
          <a:p>
            <a:pPr marL="914400" indent="0">
              <a:buNone/>
            </a:pPr>
            <a:r>
              <a:rPr lang="en-US" sz="2000" i="1" dirty="0"/>
              <a:t>for all the great good done for me?</a:t>
            </a:r>
            <a:endParaRPr lang="en-US" sz="2000" dirty="0"/>
          </a:p>
          <a:p>
            <a:pPr marL="287338" indent="0">
              <a:buNone/>
            </a:pPr>
            <a:r>
              <a:rPr lang="en-US" sz="2000" i="1" baseline="30000" dirty="0"/>
              <a:t>13</a:t>
            </a:r>
            <a:r>
              <a:rPr lang="en-US" sz="2000" i="1" dirty="0"/>
              <a:t>I will raise the cup of salvation</a:t>
            </a:r>
            <a:endParaRPr lang="en-US" sz="2000" dirty="0"/>
          </a:p>
          <a:p>
            <a:pPr marL="914400" indent="0">
              <a:buNone/>
            </a:pPr>
            <a:r>
              <a:rPr lang="en-US" sz="2000" i="1" dirty="0"/>
              <a:t>and call on the name of the L</a:t>
            </a:r>
            <a:r>
              <a:rPr lang="en-US" sz="2000" i="1" cap="small" dirty="0"/>
              <a:t>ord</a:t>
            </a:r>
            <a:r>
              <a:rPr lang="en-US" sz="2000" i="1" dirty="0"/>
              <a:t>.</a:t>
            </a:r>
            <a:endParaRPr lang="en-US" sz="2000" dirty="0"/>
          </a:p>
          <a:p>
            <a:pPr marL="287338" indent="0">
              <a:buNone/>
            </a:pPr>
            <a:r>
              <a:rPr lang="en-US" sz="2000" i="1" baseline="30000" dirty="0"/>
              <a:t>14</a:t>
            </a:r>
            <a:r>
              <a:rPr lang="en-US" sz="2000" i="1" dirty="0"/>
              <a:t>I will pay my vows to the L</a:t>
            </a:r>
            <a:r>
              <a:rPr lang="en-US" sz="2000" i="1" cap="small" dirty="0"/>
              <a:t>ord</a:t>
            </a:r>
            <a:endParaRPr lang="en-US" sz="2000" dirty="0"/>
          </a:p>
          <a:p>
            <a:pPr marL="914400" indent="0">
              <a:buNone/>
            </a:pPr>
            <a:r>
              <a:rPr lang="en-US" sz="2000" i="1" dirty="0"/>
              <a:t>in the presence of all his people.</a:t>
            </a:r>
            <a:endParaRPr lang="en-US" sz="2000" dirty="0">
              <a:effectLst/>
            </a:endParaRPr>
          </a:p>
        </p:txBody>
      </p:sp>
      <p:pic>
        <p:nvPicPr>
          <p:cNvPr id="4" name="Picture 3">
            <a:extLst>
              <a:ext uri="{FF2B5EF4-FFF2-40B4-BE49-F238E27FC236}">
                <a16:creationId xmlns:a16="http://schemas.microsoft.com/office/drawing/2014/main" id="{C9356063-040E-417D-9313-B93295A6FDC2}"/>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149" r="36507"/>
          <a:stretch/>
        </p:blipFill>
        <p:spPr>
          <a:xfrm>
            <a:off x="-21265" y="1828800"/>
            <a:ext cx="3374065" cy="3429001"/>
          </a:xfrm>
          <a:prstGeom prst="rect">
            <a:avLst/>
          </a:prstGeom>
        </p:spPr>
      </p:pic>
    </p:spTree>
    <p:extLst>
      <p:ext uri="{BB962C8B-B14F-4D97-AF65-F5344CB8AC3E}">
        <p14:creationId xmlns:p14="http://schemas.microsoft.com/office/powerpoint/2010/main" val="2326166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5419" y="838200"/>
            <a:ext cx="8229600" cy="533400"/>
          </a:xfrm>
        </p:spPr>
        <p:txBody>
          <a:bodyPr/>
          <a:lstStyle/>
          <a:p>
            <a:r>
              <a:rPr lang="en-US" dirty="0"/>
              <a:t>What Do the Psalms Teach Us?</a:t>
            </a:r>
          </a:p>
        </p:txBody>
      </p:sp>
      <p:sp>
        <p:nvSpPr>
          <p:cNvPr id="6" name="Content Placeholder 5"/>
          <p:cNvSpPr>
            <a:spLocks noGrp="1"/>
          </p:cNvSpPr>
          <p:nvPr>
            <p:ph idx="1"/>
          </p:nvPr>
        </p:nvSpPr>
        <p:spPr>
          <a:xfrm>
            <a:off x="762000" y="1447800"/>
            <a:ext cx="7924800" cy="5029200"/>
          </a:xfrm>
        </p:spPr>
        <p:txBody>
          <a:bodyPr>
            <a:normAutofit/>
          </a:bodyPr>
          <a:lstStyle/>
          <a:p>
            <a:pPr lvl="0">
              <a:buClr>
                <a:schemeClr val="tx1"/>
              </a:buClr>
            </a:pPr>
            <a:r>
              <a:rPr lang="en-US" sz="2000" b="1" dirty="0">
                <a:solidFill>
                  <a:schemeClr val="accent2"/>
                </a:solidFill>
              </a:rPr>
              <a:t>turn</a:t>
            </a:r>
            <a:r>
              <a:rPr lang="en-US" sz="2000" dirty="0"/>
              <a:t> to God </a:t>
            </a:r>
            <a:r>
              <a:rPr lang="en-US" sz="2000" i="1" dirty="0"/>
              <a:t>(talk directly to God about </a:t>
            </a:r>
            <a:br>
              <a:rPr lang="en-US" sz="2000" i="1" dirty="0"/>
            </a:br>
            <a:r>
              <a:rPr lang="en-US" sz="2000" i="1" dirty="0"/>
              <a:t>your suffering)</a:t>
            </a:r>
            <a:endParaRPr lang="en-US" sz="2000" dirty="0"/>
          </a:p>
          <a:p>
            <a:pPr marL="627063" lvl="1">
              <a:buSzPct val="85000"/>
              <a:buFont typeface="Courier New" panose="02070309020205020404" pitchFamily="49" charset="0"/>
              <a:buChar char="o"/>
            </a:pPr>
            <a:r>
              <a:rPr lang="en-US" sz="2000" dirty="0"/>
              <a:t>The difference between lament and </a:t>
            </a:r>
            <a:br>
              <a:rPr lang="en-US" sz="2000" dirty="0"/>
            </a:br>
            <a:r>
              <a:rPr lang="en-US" sz="2000" dirty="0"/>
              <a:t>complaining—between prayers and </a:t>
            </a:r>
            <a:br>
              <a:rPr lang="en-US" sz="2000" dirty="0"/>
            </a:br>
            <a:r>
              <a:rPr lang="en-US" sz="2000" dirty="0"/>
              <a:t>gossip—is </a:t>
            </a:r>
            <a:r>
              <a:rPr lang="en-US" sz="2000" i="1" dirty="0"/>
              <a:t>to whom we are speaking</a:t>
            </a:r>
            <a:r>
              <a:rPr lang="en-US" sz="2000" dirty="0"/>
              <a:t>.</a:t>
            </a:r>
          </a:p>
          <a:p>
            <a:pPr lvl="0"/>
            <a:r>
              <a:rPr lang="en-US" sz="2000" dirty="0"/>
              <a:t>with </a:t>
            </a:r>
            <a:r>
              <a:rPr lang="en-US" sz="2000" b="1" dirty="0">
                <a:solidFill>
                  <a:schemeClr val="accent6">
                    <a:lumMod val="75000"/>
                  </a:schemeClr>
                </a:solidFill>
              </a:rPr>
              <a:t>tears</a:t>
            </a:r>
            <a:r>
              <a:rPr lang="en-US" sz="2000" dirty="0"/>
              <a:t> (</a:t>
            </a:r>
            <a:r>
              <a:rPr lang="en-US" sz="2000" i="1" dirty="0"/>
              <a:t>authentically express emotion, </a:t>
            </a:r>
            <a:br>
              <a:rPr lang="en-US" sz="2000" i="1" dirty="0"/>
            </a:br>
            <a:r>
              <a:rPr lang="en-US" sz="2000" i="1" dirty="0"/>
              <a:t>holding no secrets before God</a:t>
            </a:r>
            <a:r>
              <a:rPr lang="en-US" sz="2000" dirty="0"/>
              <a:t>)</a:t>
            </a:r>
          </a:p>
          <a:p>
            <a:pPr lvl="0"/>
            <a:r>
              <a:rPr lang="en-US" sz="2000" dirty="0"/>
              <a:t>with</a:t>
            </a:r>
            <a:r>
              <a:rPr lang="en-US" sz="2000" b="1" dirty="0"/>
              <a:t> </a:t>
            </a:r>
            <a:r>
              <a:rPr lang="en-US" sz="2000" b="1" dirty="0">
                <a:solidFill>
                  <a:schemeClr val="accent3">
                    <a:lumMod val="75000"/>
                  </a:schemeClr>
                </a:solidFill>
              </a:rPr>
              <a:t>truth</a:t>
            </a:r>
            <a:r>
              <a:rPr lang="en-US" sz="2000" dirty="0"/>
              <a:t> (</a:t>
            </a:r>
            <a:r>
              <a:rPr lang="en-US" sz="2000" i="1" dirty="0"/>
              <a:t>honestly speak the truth about </a:t>
            </a:r>
            <a:br>
              <a:rPr lang="en-US" sz="2000" i="1" dirty="0"/>
            </a:br>
            <a:r>
              <a:rPr lang="en-US" sz="2000" i="1" dirty="0"/>
              <a:t>the situation to God</a:t>
            </a:r>
            <a:r>
              <a:rPr lang="en-US" sz="2000" dirty="0"/>
              <a:t>)</a:t>
            </a:r>
          </a:p>
          <a:p>
            <a:pPr lvl="0"/>
            <a:r>
              <a:rPr lang="en-US" sz="2000" dirty="0"/>
              <a:t>with </a:t>
            </a:r>
            <a:r>
              <a:rPr lang="en-US" sz="2000" b="1" dirty="0">
                <a:solidFill>
                  <a:schemeClr val="tx2">
                    <a:lumMod val="60000"/>
                    <a:lumOff val="40000"/>
                  </a:schemeClr>
                </a:solidFill>
              </a:rPr>
              <a:t>trust</a:t>
            </a:r>
            <a:r>
              <a:rPr lang="en-US" sz="2000" dirty="0"/>
              <a:t> (</a:t>
            </a:r>
            <a:r>
              <a:rPr lang="en-US" sz="2000" i="1" dirty="0"/>
              <a:t>in God our Redeemer, </a:t>
            </a:r>
            <a:br>
              <a:rPr lang="en-US" sz="2000" i="1" dirty="0"/>
            </a:br>
            <a:r>
              <a:rPr lang="en-US" sz="2000" i="1" dirty="0"/>
              <a:t>surrendering all, letting go</a:t>
            </a:r>
            <a:r>
              <a:rPr lang="en-US" sz="2000" dirty="0"/>
              <a:t>) </a:t>
            </a:r>
          </a:p>
          <a:p>
            <a:pPr marL="627063" lvl="1">
              <a:buSzPct val="85000"/>
              <a:buFont typeface="Courier New" panose="02070309020205020404" pitchFamily="49" charset="0"/>
              <a:buChar char="o"/>
            </a:pPr>
            <a:r>
              <a:rPr lang="en-US" sz="2000" dirty="0"/>
              <a:t>Recall the words of Jesus in the Garden: “Father, if you are willing, take this cup away from me; still, not my will but yours be done” (Luke 22:42).</a:t>
            </a:r>
          </a:p>
          <a:p>
            <a:endParaRPr lang="en-US" sz="2200" dirty="0"/>
          </a:p>
        </p:txBody>
      </p:sp>
      <p:pic>
        <p:nvPicPr>
          <p:cNvPr id="8" name="Picture 7">
            <a:extLst>
              <a:ext uri="{FF2B5EF4-FFF2-40B4-BE49-F238E27FC236}">
                <a16:creationId xmlns:a16="http://schemas.microsoft.com/office/drawing/2014/main" id="{5146E8EE-7A43-4D3E-A971-1AE9AA22C8DF}"/>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r="15028" b="2282"/>
          <a:stretch/>
        </p:blipFill>
        <p:spPr>
          <a:xfrm>
            <a:off x="6096001" y="1447799"/>
            <a:ext cx="3048000" cy="3505202"/>
          </a:xfrm>
          <a:prstGeom prst="rect">
            <a:avLst/>
          </a:prstGeom>
        </p:spPr>
      </p:pic>
    </p:spTree>
    <p:extLst>
      <p:ext uri="{BB962C8B-B14F-4D97-AF65-F5344CB8AC3E}">
        <p14:creationId xmlns:p14="http://schemas.microsoft.com/office/powerpoint/2010/main" val="2574001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838200"/>
            <a:ext cx="8229600" cy="533400"/>
          </a:xfrm>
        </p:spPr>
        <p:txBody>
          <a:bodyPr/>
          <a:lstStyle/>
          <a:p>
            <a:r>
              <a:rPr lang="en-US" dirty="0"/>
              <a:t>Understanding the Psalms </a:t>
            </a:r>
          </a:p>
        </p:txBody>
      </p:sp>
      <p:sp>
        <p:nvSpPr>
          <p:cNvPr id="6" name="Content Placeholder 5"/>
          <p:cNvSpPr>
            <a:spLocks noGrp="1"/>
          </p:cNvSpPr>
          <p:nvPr>
            <p:ph idx="1"/>
          </p:nvPr>
        </p:nvSpPr>
        <p:spPr>
          <a:xfrm>
            <a:off x="914400" y="1409700"/>
            <a:ext cx="7848600" cy="5029200"/>
          </a:xfrm>
        </p:spPr>
        <p:txBody>
          <a:bodyPr>
            <a:normAutofit/>
          </a:bodyPr>
          <a:lstStyle/>
          <a:p>
            <a:pPr marL="0" indent="0">
              <a:buNone/>
            </a:pPr>
            <a:r>
              <a:rPr lang="en-US" dirty="0"/>
              <a:t>Psalms are  .  .  .</a:t>
            </a:r>
          </a:p>
          <a:p>
            <a:pPr lvl="0"/>
            <a:r>
              <a:rPr lang="en-US" dirty="0"/>
              <a:t>a collection of prayers </a:t>
            </a:r>
            <a:br>
              <a:rPr lang="en-US" dirty="0"/>
            </a:br>
            <a:r>
              <a:rPr lang="en-US" dirty="0"/>
              <a:t>and songs from </a:t>
            </a:r>
            <a:br>
              <a:rPr lang="en-US" dirty="0"/>
            </a:br>
            <a:r>
              <a:rPr lang="en-US" dirty="0"/>
              <a:t>Israel’s history</a:t>
            </a:r>
          </a:p>
          <a:p>
            <a:pPr marL="627063" lvl="1">
              <a:buSzPct val="85000"/>
              <a:buFont typeface="Courier New" panose="02070309020205020404" pitchFamily="49" charset="0"/>
              <a:buChar char="o"/>
            </a:pPr>
            <a:r>
              <a:rPr lang="en-US" dirty="0"/>
              <a:t>150 in the Book </a:t>
            </a:r>
            <a:br>
              <a:rPr lang="en-US" dirty="0"/>
            </a:br>
            <a:r>
              <a:rPr lang="en-US" dirty="0"/>
              <a:t>of Psalms, but more </a:t>
            </a:r>
            <a:br>
              <a:rPr lang="en-US" dirty="0"/>
            </a:br>
            <a:r>
              <a:rPr lang="en-US" dirty="0"/>
              <a:t>can be found in other books of the Bible</a:t>
            </a:r>
          </a:p>
          <a:p>
            <a:pPr lvl="0"/>
            <a:r>
              <a:rPr lang="en-US" dirty="0"/>
              <a:t>prayerful responses to life experiences</a:t>
            </a:r>
            <a:r>
              <a:rPr lang="en-US" i="1" dirty="0"/>
              <a:t> </a:t>
            </a:r>
            <a:r>
              <a:rPr lang="en-US" dirty="0"/>
              <a:t>based </a:t>
            </a:r>
            <a:br>
              <a:rPr lang="en-US" dirty="0"/>
            </a:br>
            <a:r>
              <a:rPr lang="en-US" dirty="0"/>
              <a:t>on the covenant relationship with God</a:t>
            </a:r>
          </a:p>
          <a:p>
            <a:pPr lvl="0"/>
            <a:r>
              <a:rPr lang="en-US" dirty="0"/>
              <a:t>varied in style; mostly prayers of praise, </a:t>
            </a:r>
            <a:br>
              <a:rPr lang="en-US" dirty="0"/>
            </a:br>
            <a:r>
              <a:rPr lang="en-US" dirty="0"/>
              <a:t>thanksgiving, and lament</a:t>
            </a:r>
          </a:p>
          <a:p>
            <a:endParaRPr lang="en-US" dirty="0"/>
          </a:p>
        </p:txBody>
      </p:sp>
      <p:pic>
        <p:nvPicPr>
          <p:cNvPr id="4" name="Picture 3" descr="A picture containing food&#10;&#10;Description automatically generated">
            <a:extLst>
              <a:ext uri="{FF2B5EF4-FFF2-40B4-BE49-F238E27FC236}">
                <a16:creationId xmlns:a16="http://schemas.microsoft.com/office/drawing/2014/main" id="{6FE135BF-546C-4122-A2F2-40D3579D93D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584" t="28856" r="16861" b="32641"/>
          <a:stretch/>
        </p:blipFill>
        <p:spPr>
          <a:xfrm>
            <a:off x="4648200" y="1524000"/>
            <a:ext cx="4495800" cy="207712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5419" y="1143000"/>
            <a:ext cx="8229600" cy="533400"/>
          </a:xfrm>
        </p:spPr>
        <p:txBody>
          <a:bodyPr/>
          <a:lstStyle/>
          <a:p>
            <a:r>
              <a:rPr lang="en-US" dirty="0"/>
              <a:t>Write Your Own Psalm</a:t>
            </a:r>
          </a:p>
        </p:txBody>
      </p:sp>
      <p:pic>
        <p:nvPicPr>
          <p:cNvPr id="3" name="Picture 2">
            <a:extLst>
              <a:ext uri="{FF2B5EF4-FFF2-40B4-BE49-F238E27FC236}">
                <a16:creationId xmlns:a16="http://schemas.microsoft.com/office/drawing/2014/main" id="{F407A67A-4D6B-4C4C-AFAE-3D4C79744BB4}"/>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r="30506"/>
          <a:stretch/>
        </p:blipFill>
        <p:spPr>
          <a:xfrm>
            <a:off x="4820093" y="769088"/>
            <a:ext cx="4323907" cy="5631712"/>
          </a:xfrm>
          <a:prstGeom prst="rect">
            <a:avLst/>
          </a:prstGeom>
        </p:spPr>
      </p:pic>
      <p:sp>
        <p:nvSpPr>
          <p:cNvPr id="6" name="Content Placeholder 5"/>
          <p:cNvSpPr>
            <a:spLocks noGrp="1"/>
          </p:cNvSpPr>
          <p:nvPr>
            <p:ph idx="1"/>
          </p:nvPr>
        </p:nvSpPr>
        <p:spPr>
          <a:xfrm>
            <a:off x="762000" y="1752600"/>
            <a:ext cx="7924800" cy="5029200"/>
          </a:xfrm>
        </p:spPr>
        <p:txBody>
          <a:bodyPr>
            <a:normAutofit/>
          </a:bodyPr>
          <a:lstStyle/>
          <a:p>
            <a:pPr lvl="0"/>
            <a:r>
              <a:rPr lang="en-US" dirty="0"/>
              <a:t>Choose your structure.</a:t>
            </a:r>
          </a:p>
          <a:p>
            <a:pPr marL="627063" lvl="1">
              <a:buSzPct val="85000"/>
              <a:buFont typeface="Courier New" panose="02070309020205020404" pitchFamily="49" charset="0"/>
              <a:buChar char="o"/>
            </a:pPr>
            <a:r>
              <a:rPr lang="en-US" dirty="0"/>
              <a:t>psalm of lament (</a:t>
            </a:r>
            <a:r>
              <a:rPr lang="en-US" i="1" dirty="0"/>
              <a:t>for ongoing </a:t>
            </a:r>
            <a:br>
              <a:rPr lang="en-US" i="1" dirty="0"/>
            </a:br>
            <a:r>
              <a:rPr lang="en-US" i="1" dirty="0"/>
              <a:t>suffering</a:t>
            </a:r>
            <a:r>
              <a:rPr lang="en-US" dirty="0"/>
              <a:t>) </a:t>
            </a:r>
          </a:p>
          <a:p>
            <a:pPr marL="627063" lvl="1">
              <a:buSzPct val="85000"/>
              <a:buFont typeface="Courier New" panose="02070309020205020404" pitchFamily="49" charset="0"/>
              <a:buChar char="o"/>
            </a:pPr>
            <a:r>
              <a:rPr lang="en-US" dirty="0"/>
              <a:t>psalm of thanksgiving (</a:t>
            </a:r>
            <a:r>
              <a:rPr lang="en-US" i="1" dirty="0"/>
              <a:t>recalling </a:t>
            </a:r>
            <a:br>
              <a:rPr lang="en-US" i="1" dirty="0"/>
            </a:br>
            <a:r>
              <a:rPr lang="en-US" i="1" dirty="0"/>
              <a:t>past suffering and expressing </a:t>
            </a:r>
            <a:br>
              <a:rPr lang="en-US" i="1" dirty="0"/>
            </a:br>
            <a:r>
              <a:rPr lang="en-US" i="1" dirty="0"/>
              <a:t>gratitude to God for redeeming it</a:t>
            </a:r>
            <a:r>
              <a:rPr lang="en-US" dirty="0"/>
              <a:t>)</a:t>
            </a:r>
          </a:p>
          <a:p>
            <a:pPr lvl="0"/>
            <a:r>
              <a:rPr lang="en-US" dirty="0"/>
              <a:t>Pray: Have a conversation with God </a:t>
            </a:r>
            <a:br>
              <a:rPr lang="en-US" dirty="0"/>
            </a:br>
            <a:r>
              <a:rPr lang="en-US" dirty="0"/>
              <a:t>about the experience of suffering.</a:t>
            </a:r>
          </a:p>
          <a:p>
            <a:pPr marL="627063" lvl="1">
              <a:buClr>
                <a:schemeClr val="tx1"/>
              </a:buClr>
              <a:buSzPct val="85000"/>
              <a:buFont typeface="Courier New" panose="02070309020205020404" pitchFamily="49" charset="0"/>
              <a:buChar char="o"/>
            </a:pPr>
            <a:r>
              <a:rPr lang="en-US" b="1" dirty="0">
                <a:solidFill>
                  <a:schemeClr val="accent2"/>
                </a:solidFill>
              </a:rPr>
              <a:t>turn</a:t>
            </a:r>
            <a:r>
              <a:rPr lang="en-US" dirty="0"/>
              <a:t> to God with </a:t>
            </a:r>
            <a:r>
              <a:rPr lang="en-US" b="1" dirty="0">
                <a:solidFill>
                  <a:schemeClr val="accent6">
                    <a:lumMod val="75000"/>
                  </a:schemeClr>
                </a:solidFill>
              </a:rPr>
              <a:t>tears</a:t>
            </a:r>
            <a:r>
              <a:rPr lang="en-US" dirty="0"/>
              <a:t>, </a:t>
            </a:r>
            <a:r>
              <a:rPr lang="en-US" b="1" dirty="0">
                <a:solidFill>
                  <a:schemeClr val="accent3">
                    <a:lumMod val="75000"/>
                  </a:schemeClr>
                </a:solidFill>
              </a:rPr>
              <a:t>truth</a:t>
            </a:r>
            <a:r>
              <a:rPr lang="en-US" dirty="0"/>
              <a:t>, and </a:t>
            </a:r>
            <a:r>
              <a:rPr lang="en-US" b="1" dirty="0">
                <a:solidFill>
                  <a:schemeClr val="tx2">
                    <a:lumMod val="60000"/>
                    <a:lumOff val="40000"/>
                  </a:schemeClr>
                </a:solidFill>
              </a:rPr>
              <a:t>trust</a:t>
            </a:r>
            <a:endParaRPr lang="en-US" dirty="0">
              <a:solidFill>
                <a:schemeClr val="tx2">
                  <a:lumMod val="60000"/>
                  <a:lumOff val="40000"/>
                </a:schemeClr>
              </a:solidFill>
            </a:endParaRPr>
          </a:p>
        </p:txBody>
      </p:sp>
    </p:spTree>
    <p:extLst>
      <p:ext uri="{BB962C8B-B14F-4D97-AF65-F5344CB8AC3E}">
        <p14:creationId xmlns:p14="http://schemas.microsoft.com/office/powerpoint/2010/main" val="3423720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5419" y="1143000"/>
            <a:ext cx="8229600" cy="533400"/>
          </a:xfrm>
        </p:spPr>
        <p:txBody>
          <a:bodyPr>
            <a:normAutofit/>
          </a:bodyPr>
          <a:lstStyle/>
          <a:p>
            <a:r>
              <a:rPr lang="en-US" sz="2000" dirty="0"/>
              <a:t>Acknowledgment</a:t>
            </a:r>
            <a:endParaRPr lang="en-US" sz="2000" dirty="0">
              <a:effectLst/>
            </a:endParaRPr>
          </a:p>
        </p:txBody>
      </p:sp>
      <p:sp>
        <p:nvSpPr>
          <p:cNvPr id="6" name="Content Placeholder 5"/>
          <p:cNvSpPr>
            <a:spLocks noGrp="1"/>
          </p:cNvSpPr>
          <p:nvPr>
            <p:ph idx="1"/>
          </p:nvPr>
        </p:nvSpPr>
        <p:spPr>
          <a:xfrm>
            <a:off x="762000" y="1752600"/>
            <a:ext cx="7924800" cy="5029200"/>
          </a:xfrm>
        </p:spPr>
        <p:txBody>
          <a:bodyPr>
            <a:normAutofit/>
          </a:bodyPr>
          <a:lstStyle/>
          <a:p>
            <a:pPr marL="0" indent="0">
              <a:buNone/>
            </a:pPr>
            <a:r>
              <a:rPr lang="en-US" sz="1800" dirty="0"/>
              <a:t>The scriptural quotations in this presentation are taken from the </a:t>
            </a:r>
            <a:r>
              <a:rPr lang="en-US" sz="1800" i="1" dirty="0"/>
              <a:t>New American Bible, revised edition </a:t>
            </a:r>
            <a:r>
              <a:rPr lang="en-US" sz="1800" dirty="0"/>
              <a:t>© 2010, 1991, 1986, 1970 Confraternity of Christian Doctrine, Inc., Washington</a:t>
            </a:r>
            <a:r>
              <a:rPr lang="en-US" sz="1800"/>
              <a:t>, DC</a:t>
            </a:r>
            <a:r>
              <a:rPr lang="en-US" sz="1800" dirty="0"/>
              <a:t>. All Rights Reserved. No part of this work may be reproduced or transmitted in any form or by any means, electronic or mechanical, including photocopying, recording, or by any information storage and retrieval system, without permission in writing from the copyright owner.</a:t>
            </a:r>
          </a:p>
        </p:txBody>
      </p:sp>
    </p:spTree>
    <p:extLst>
      <p:ext uri="{BB962C8B-B14F-4D97-AF65-F5344CB8AC3E}">
        <p14:creationId xmlns:p14="http://schemas.microsoft.com/office/powerpoint/2010/main" val="1247399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38200"/>
            <a:ext cx="7432158" cy="609600"/>
          </a:xfrm>
        </p:spPr>
        <p:txBody>
          <a:bodyPr>
            <a:normAutofit/>
          </a:bodyPr>
          <a:lstStyle/>
          <a:p>
            <a:r>
              <a:rPr lang="en-US" dirty="0"/>
              <a:t>Understanding Psalms of Lament</a:t>
            </a:r>
          </a:p>
        </p:txBody>
      </p:sp>
      <p:sp>
        <p:nvSpPr>
          <p:cNvPr id="6" name="Content Placeholder 5"/>
          <p:cNvSpPr>
            <a:spLocks noGrp="1"/>
          </p:cNvSpPr>
          <p:nvPr>
            <p:ph idx="1"/>
          </p:nvPr>
        </p:nvSpPr>
        <p:spPr>
          <a:xfrm>
            <a:off x="4551485" y="1460205"/>
            <a:ext cx="4287715" cy="4788195"/>
          </a:xfrm>
        </p:spPr>
        <p:txBody>
          <a:bodyPr>
            <a:normAutofit fontScale="92500"/>
          </a:bodyPr>
          <a:lstStyle/>
          <a:p>
            <a:pPr lvl="0"/>
            <a:r>
              <a:rPr lang="en-US" dirty="0"/>
              <a:t>prayers of petition</a:t>
            </a:r>
          </a:p>
          <a:p>
            <a:pPr marL="574675" lvl="1" indent="-233363">
              <a:buSzPct val="85000"/>
              <a:buFont typeface="Courier New" panose="02070309020205020404" pitchFamily="49" charset="0"/>
              <a:buChar char="o"/>
            </a:pPr>
            <a:r>
              <a:rPr lang="en-US" dirty="0"/>
              <a:t>pleading or crying out </a:t>
            </a:r>
            <a:br>
              <a:rPr lang="en-US" dirty="0"/>
            </a:br>
            <a:r>
              <a:rPr lang="en-US" dirty="0"/>
              <a:t>to God for help</a:t>
            </a:r>
          </a:p>
          <a:p>
            <a:pPr lvl="0"/>
            <a:r>
              <a:rPr lang="en-US" dirty="0"/>
              <a:t>presuppose a problematic situation </a:t>
            </a:r>
          </a:p>
          <a:p>
            <a:pPr marL="574675" lvl="1" indent="-233363">
              <a:buSzPct val="85000"/>
              <a:buFont typeface="Courier New" panose="02070309020205020404" pitchFamily="49" charset="0"/>
              <a:buChar char="o"/>
            </a:pPr>
            <a:r>
              <a:rPr lang="en-US" dirty="0"/>
              <a:t>speaker is overcome by chaos, brokenness, suffering, death, desperate need, sorrow, mourning, distress, or grief</a:t>
            </a:r>
          </a:p>
          <a:p>
            <a:pPr marL="574675" lvl="1" indent="-233363">
              <a:buSzPct val="85000"/>
              <a:buFont typeface="Courier New" panose="02070309020205020404" pitchFamily="49" charset="0"/>
              <a:buChar char="o"/>
            </a:pPr>
            <a:r>
              <a:rPr lang="en-US" dirty="0"/>
              <a:t>feels abandoned by God</a:t>
            </a:r>
          </a:p>
          <a:p>
            <a:pPr marL="574675" lvl="1" indent="-233363">
              <a:buSzPct val="85000"/>
              <a:buFont typeface="Courier New" panose="02070309020205020404" pitchFamily="49" charset="0"/>
              <a:buChar char="o"/>
            </a:pPr>
            <a:r>
              <a:rPr lang="en-US" dirty="0"/>
              <a:t>problem is fixable only if God would intervene</a:t>
            </a:r>
          </a:p>
        </p:txBody>
      </p:sp>
      <p:pic>
        <p:nvPicPr>
          <p:cNvPr id="4" name="Picture 3">
            <a:extLst>
              <a:ext uri="{FF2B5EF4-FFF2-40B4-BE49-F238E27FC236}">
                <a16:creationId xmlns:a16="http://schemas.microsoft.com/office/drawing/2014/main" id="{B2A13978-0D3D-4345-A7E1-EDC266490A24}"/>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333" b="7143"/>
          <a:stretch/>
        </p:blipFill>
        <p:spPr>
          <a:xfrm>
            <a:off x="-3544" y="1600200"/>
            <a:ext cx="4287715" cy="2895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2800" y="1143000"/>
            <a:ext cx="3962400" cy="1066800"/>
          </a:xfrm>
        </p:spPr>
        <p:txBody>
          <a:bodyPr>
            <a:normAutofit/>
          </a:bodyPr>
          <a:lstStyle/>
          <a:p>
            <a:r>
              <a:rPr lang="en-US" dirty="0"/>
              <a:t>How to Read </a:t>
            </a:r>
            <a:br>
              <a:rPr lang="en-US" dirty="0"/>
            </a:br>
            <a:r>
              <a:rPr lang="en-US" dirty="0"/>
              <a:t>and Pray the Psalms</a:t>
            </a:r>
          </a:p>
        </p:txBody>
      </p:sp>
      <p:sp>
        <p:nvSpPr>
          <p:cNvPr id="6" name="Content Placeholder 5"/>
          <p:cNvSpPr>
            <a:spLocks noGrp="1"/>
          </p:cNvSpPr>
          <p:nvPr>
            <p:ph idx="1"/>
          </p:nvPr>
        </p:nvSpPr>
        <p:spPr>
          <a:xfrm>
            <a:off x="812800" y="2362200"/>
            <a:ext cx="3962400" cy="4373563"/>
          </a:xfrm>
        </p:spPr>
        <p:txBody>
          <a:bodyPr/>
          <a:lstStyle/>
          <a:p>
            <a:pPr marL="0" indent="0">
              <a:buNone/>
            </a:pPr>
            <a:r>
              <a:rPr lang="en-US" dirty="0"/>
              <a:t>When you are praying with a psalm, consider:</a:t>
            </a:r>
          </a:p>
          <a:p>
            <a:pPr lvl="0"/>
            <a:r>
              <a:rPr lang="en-US" dirty="0"/>
              <a:t>the situation that generated the psalm</a:t>
            </a:r>
          </a:p>
          <a:p>
            <a:pPr lvl="0"/>
            <a:r>
              <a:rPr lang="en-US" dirty="0"/>
              <a:t>the emotions conveyed by the psalm</a:t>
            </a:r>
          </a:p>
        </p:txBody>
      </p:sp>
      <p:pic>
        <p:nvPicPr>
          <p:cNvPr id="3" name="Picture 2">
            <a:extLst>
              <a:ext uri="{FF2B5EF4-FFF2-40B4-BE49-F238E27FC236}">
                <a16:creationId xmlns:a16="http://schemas.microsoft.com/office/drawing/2014/main" id="{F92C2101-FA73-4000-813E-0B859AE008F8}"/>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646" t="11868" r="1" b="9866"/>
          <a:stretch/>
        </p:blipFill>
        <p:spPr>
          <a:xfrm>
            <a:off x="4946798" y="990600"/>
            <a:ext cx="3962400" cy="5264992"/>
          </a:xfrm>
          <a:prstGeom prst="rect">
            <a:avLst/>
          </a:prstGeom>
        </p:spPr>
      </p:pic>
      <p:sp>
        <p:nvSpPr>
          <p:cNvPr id="4" name="Rectangle 3">
            <a:extLst>
              <a:ext uri="{FF2B5EF4-FFF2-40B4-BE49-F238E27FC236}">
                <a16:creationId xmlns:a16="http://schemas.microsoft.com/office/drawing/2014/main" id="{FFE79503-29F9-4869-82D9-85BB2195856C}"/>
              </a:ext>
            </a:extLst>
          </p:cNvPr>
          <p:cNvSpPr/>
          <p:nvPr/>
        </p:nvSpPr>
        <p:spPr>
          <a:xfrm>
            <a:off x="6629400" y="2202712"/>
            <a:ext cx="2057400" cy="2616101"/>
          </a:xfrm>
          <a:prstGeom prst="rect">
            <a:avLst/>
          </a:prstGeom>
        </p:spPr>
        <p:txBody>
          <a:bodyPr wrap="square">
            <a:spAutoFit/>
          </a:bodyPr>
          <a:lstStyle/>
          <a:p>
            <a:r>
              <a:rPr lang="en-US" sz="3400"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t>“How</a:t>
            </a:r>
          </a:p>
          <a:p>
            <a:r>
              <a:rPr lang="en-US" sz="3400"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t>  long, </a:t>
            </a:r>
            <a:br>
              <a:rPr lang="en-US" sz="3400"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br>
            <a:r>
              <a:rPr lang="en-US" sz="3400"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t>  O L</a:t>
            </a:r>
            <a:r>
              <a:rPr lang="en-US" sz="3400" b="1" cap="small" dirty="0">
                <a:solidFill>
                  <a:schemeClr val="bg2"/>
                </a:solidFill>
                <a:latin typeface="Book Antiqua" panose="02040602050305030304" pitchFamily="18" charset="0"/>
                <a:ea typeface="Times New Roman" panose="02020603050405020304" pitchFamily="18" charset="0"/>
                <a:cs typeface="Arial" panose="020B0604020202020204" pitchFamily="34" charset="0"/>
              </a:rPr>
              <a:t>ord</a:t>
            </a:r>
            <a:r>
              <a:rPr lang="en-US" sz="3400"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t>?”</a:t>
            </a:r>
          </a:p>
          <a:p>
            <a:pPr algn="r">
              <a:spcBef>
                <a:spcPts val="1200"/>
              </a:spcBef>
            </a:pPr>
            <a:r>
              <a:rPr lang="en-US" b="1" dirty="0">
                <a:solidFill>
                  <a:schemeClr val="bg2"/>
                </a:solidFill>
                <a:latin typeface="Book Antiqua" panose="02040602050305030304" pitchFamily="18" charset="0"/>
                <a:ea typeface="Times New Roman" panose="02020603050405020304" pitchFamily="18" charset="0"/>
                <a:cs typeface="Arial" panose="020B0604020202020204" pitchFamily="34" charset="0"/>
              </a:rPr>
              <a:t>Psalm 13</a:t>
            </a:r>
            <a:endParaRPr lang="en-US" dirty="0">
              <a:solidFill>
                <a:schemeClr val="bg2"/>
              </a:solidFill>
            </a:endParaRPr>
          </a:p>
        </p:txBody>
      </p:sp>
    </p:spTree>
    <p:extLst>
      <p:ext uri="{BB962C8B-B14F-4D97-AF65-F5344CB8AC3E}">
        <p14:creationId xmlns:p14="http://schemas.microsoft.com/office/powerpoint/2010/main" val="198916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77900" y="1143000"/>
            <a:ext cx="7188200" cy="609600"/>
          </a:xfrm>
        </p:spPr>
        <p:txBody>
          <a:bodyPr>
            <a:normAutofit/>
          </a:bodyPr>
          <a:lstStyle/>
          <a:p>
            <a:r>
              <a:rPr lang="en-US" dirty="0"/>
              <a:t>The Basic Structure of Psalms of Lament</a:t>
            </a:r>
          </a:p>
        </p:txBody>
      </p:sp>
      <p:sp>
        <p:nvSpPr>
          <p:cNvPr id="6" name="Content Placeholder 5"/>
          <p:cNvSpPr>
            <a:spLocks noGrp="1"/>
          </p:cNvSpPr>
          <p:nvPr>
            <p:ph idx="1"/>
          </p:nvPr>
        </p:nvSpPr>
        <p:spPr>
          <a:xfrm>
            <a:off x="977900" y="1905000"/>
            <a:ext cx="7340600" cy="4373563"/>
          </a:xfrm>
        </p:spPr>
        <p:txBody>
          <a:bodyPr>
            <a:normAutofit/>
          </a:bodyPr>
          <a:lstStyle/>
          <a:p>
            <a:pPr marL="339725" lvl="0" indent="-339725">
              <a:buFont typeface="+mj-lt"/>
              <a:buAutoNum type="arabicPeriod"/>
            </a:pPr>
            <a:r>
              <a:rPr lang="en-US" sz="2000" b="1" dirty="0">
                <a:solidFill>
                  <a:schemeClr val="accent3">
                    <a:lumMod val="75000"/>
                  </a:schemeClr>
                </a:solidFill>
              </a:rPr>
              <a:t>Introduction:</a:t>
            </a:r>
            <a:r>
              <a:rPr lang="en-US" sz="2000" dirty="0">
                <a:solidFill>
                  <a:schemeClr val="accent3">
                    <a:lumMod val="75000"/>
                  </a:schemeClr>
                </a:solidFill>
              </a:rPr>
              <a:t> </a:t>
            </a:r>
            <a:r>
              <a:rPr lang="en-US" sz="2000" dirty="0"/>
              <a:t>addresses God and cries for help</a:t>
            </a:r>
          </a:p>
          <a:p>
            <a:pPr marL="339725" lvl="0" indent="-339725">
              <a:buFont typeface="+mj-lt"/>
              <a:buAutoNum type="arabicPeriod"/>
            </a:pPr>
            <a:r>
              <a:rPr lang="en-US" sz="2000" b="1" dirty="0">
                <a:solidFill>
                  <a:schemeClr val="accent4">
                    <a:lumMod val="75000"/>
                  </a:schemeClr>
                </a:solidFill>
              </a:rPr>
              <a:t>Complaint:</a:t>
            </a:r>
            <a:r>
              <a:rPr lang="en-US" sz="2000" dirty="0">
                <a:solidFill>
                  <a:schemeClr val="accent4">
                    <a:lumMod val="75000"/>
                  </a:schemeClr>
                </a:solidFill>
              </a:rPr>
              <a:t> </a:t>
            </a:r>
            <a:r>
              <a:rPr lang="en-US" sz="2000" dirty="0"/>
              <a:t>truthfully states the problem</a:t>
            </a:r>
          </a:p>
          <a:p>
            <a:pPr marL="339725" lvl="0" indent="-339725">
              <a:buFont typeface="+mj-lt"/>
              <a:buAutoNum type="arabicPeriod"/>
            </a:pPr>
            <a:r>
              <a:rPr lang="en-US" sz="2000" b="1" dirty="0">
                <a:solidFill>
                  <a:schemeClr val="accent6">
                    <a:lumMod val="75000"/>
                  </a:schemeClr>
                </a:solidFill>
              </a:rPr>
              <a:t>Confession of trust:</a:t>
            </a:r>
            <a:r>
              <a:rPr lang="en-US" sz="2000" dirty="0">
                <a:solidFill>
                  <a:schemeClr val="accent6">
                    <a:lumMod val="75000"/>
                  </a:schemeClr>
                </a:solidFill>
              </a:rPr>
              <a:t> </a:t>
            </a:r>
            <a:r>
              <a:rPr lang="en-US" sz="2000" dirty="0"/>
              <a:t>relies on God’s faithfulness </a:t>
            </a:r>
          </a:p>
          <a:p>
            <a:pPr marL="339725" lvl="0" indent="-339725">
              <a:buFont typeface="+mj-lt"/>
              <a:buAutoNum type="arabicPeriod"/>
            </a:pPr>
            <a:r>
              <a:rPr lang="en-US" sz="2000" b="1" dirty="0">
                <a:solidFill>
                  <a:schemeClr val="accent5">
                    <a:lumMod val="75000"/>
                  </a:schemeClr>
                </a:solidFill>
              </a:rPr>
              <a:t>Petition:</a:t>
            </a:r>
            <a:r>
              <a:rPr lang="en-US" sz="2000" dirty="0">
                <a:solidFill>
                  <a:schemeClr val="accent5">
                    <a:lumMod val="75000"/>
                  </a:schemeClr>
                </a:solidFill>
              </a:rPr>
              <a:t> </a:t>
            </a:r>
            <a:r>
              <a:rPr lang="en-US" sz="2000" dirty="0"/>
              <a:t>appeals to God to intervene and change the situation; states what the psalmist wants God to do about it</a:t>
            </a:r>
          </a:p>
          <a:p>
            <a:pPr marL="690563" lvl="0" indent="-344488">
              <a:buSzPct val="85000"/>
              <a:buFont typeface="Courier New" panose="02070309020205020404" pitchFamily="49" charset="0"/>
              <a:buChar char="o"/>
            </a:pPr>
            <a:r>
              <a:rPr lang="en-US" sz="2000" b="1" dirty="0">
                <a:solidFill>
                  <a:schemeClr val="accent2">
                    <a:lumMod val="75000"/>
                  </a:schemeClr>
                </a:solidFill>
              </a:rPr>
              <a:t>Reasons:</a:t>
            </a:r>
            <a:r>
              <a:rPr lang="en-US" sz="2000" i="1" dirty="0">
                <a:solidFill>
                  <a:schemeClr val="accent2">
                    <a:lumMod val="75000"/>
                  </a:schemeClr>
                </a:solidFill>
              </a:rPr>
              <a:t> </a:t>
            </a:r>
            <a:r>
              <a:rPr lang="en-US" sz="2000" dirty="0"/>
              <a:t>Reasons are</a:t>
            </a:r>
            <a:r>
              <a:rPr lang="en-US" sz="2000" i="1" dirty="0"/>
              <a:t> </a:t>
            </a:r>
            <a:r>
              <a:rPr lang="en-US" sz="2000" dirty="0"/>
              <a:t>sometimes given for why God should answer the prayer.</a:t>
            </a:r>
          </a:p>
          <a:p>
            <a:pPr marL="339725" lvl="0" indent="-339725">
              <a:buFont typeface="+mj-lt"/>
              <a:buAutoNum type="arabicPeriod" startAt="5"/>
            </a:pPr>
            <a:r>
              <a:rPr lang="en-US" sz="2000" b="1" dirty="0">
                <a:solidFill>
                  <a:srgbClr val="3366CC"/>
                </a:solidFill>
              </a:rPr>
              <a:t>Vow:</a:t>
            </a:r>
            <a:r>
              <a:rPr lang="en-US" sz="2000" dirty="0">
                <a:solidFill>
                  <a:srgbClr val="3366CC"/>
                </a:solidFill>
              </a:rPr>
              <a:t> </a:t>
            </a:r>
            <a:r>
              <a:rPr lang="en-US" sz="2000" dirty="0"/>
              <a:t>gives God public thanksgiving or praise for answering the petition</a:t>
            </a:r>
          </a:p>
          <a:p>
            <a:pPr marL="690563" lvl="2" indent="-344488">
              <a:buSzPct val="85000"/>
              <a:buFont typeface="Courier New" panose="02070309020205020404" pitchFamily="49" charset="0"/>
              <a:buChar char="o"/>
            </a:pPr>
            <a:r>
              <a:rPr lang="en-US" sz="2000" b="1" dirty="0">
                <a:solidFill>
                  <a:srgbClr val="CC3300"/>
                </a:solidFill>
              </a:rPr>
              <a:t>A prophetic statement</a:t>
            </a:r>
            <a:r>
              <a:rPr lang="en-US" sz="2000" dirty="0">
                <a:solidFill>
                  <a:srgbClr val="CC3300"/>
                </a:solidFill>
              </a:rPr>
              <a:t> </a:t>
            </a:r>
            <a:r>
              <a:rPr lang="en-US" sz="2000" dirty="0"/>
              <a:t>is (sometimes) made: expresses confidence that God will make it happen. </a:t>
            </a:r>
          </a:p>
        </p:txBody>
      </p:sp>
    </p:spTree>
    <p:extLst>
      <p:ext uri="{BB962C8B-B14F-4D97-AF65-F5344CB8AC3E}">
        <p14:creationId xmlns:p14="http://schemas.microsoft.com/office/powerpoint/2010/main" val="67219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6098" y="1143000"/>
            <a:ext cx="3962400" cy="1066800"/>
          </a:xfrm>
        </p:spPr>
        <p:txBody>
          <a:bodyPr>
            <a:normAutofit/>
          </a:bodyPr>
          <a:lstStyle/>
          <a:p>
            <a:r>
              <a:rPr lang="en-US" dirty="0"/>
              <a:t>Apply the Structure </a:t>
            </a:r>
            <a:br>
              <a:rPr lang="en-US" dirty="0"/>
            </a:br>
            <a:r>
              <a:rPr lang="en-US" dirty="0"/>
              <a:t>to Psalm 142</a:t>
            </a:r>
          </a:p>
        </p:txBody>
      </p:sp>
      <p:sp>
        <p:nvSpPr>
          <p:cNvPr id="6" name="Content Placeholder 5"/>
          <p:cNvSpPr>
            <a:spLocks noGrp="1"/>
          </p:cNvSpPr>
          <p:nvPr>
            <p:ph idx="1"/>
          </p:nvPr>
        </p:nvSpPr>
        <p:spPr>
          <a:xfrm>
            <a:off x="616098" y="2362200"/>
            <a:ext cx="3346302" cy="4373563"/>
          </a:xfrm>
        </p:spPr>
        <p:txBody>
          <a:bodyPr/>
          <a:lstStyle/>
          <a:p>
            <a:pPr lvl="0"/>
            <a:r>
              <a:rPr lang="en-US" dirty="0"/>
              <a:t>Read Psalm 142.</a:t>
            </a:r>
          </a:p>
          <a:p>
            <a:pPr lvl="0"/>
            <a:r>
              <a:rPr lang="en-US" dirty="0"/>
              <a:t>Analyze the psalms of lament structure in the psalm.</a:t>
            </a:r>
          </a:p>
        </p:txBody>
      </p:sp>
      <p:pic>
        <p:nvPicPr>
          <p:cNvPr id="7" name="Picture 6" descr="A person posing for the camera&#10;&#10;Description automatically generated">
            <a:extLst>
              <a:ext uri="{FF2B5EF4-FFF2-40B4-BE49-F238E27FC236}">
                <a16:creationId xmlns:a16="http://schemas.microsoft.com/office/drawing/2014/main" id="{CFC856BD-53D6-4445-9782-516EA091CC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5" r="35273"/>
          <a:stretch/>
        </p:blipFill>
        <p:spPr>
          <a:xfrm>
            <a:off x="4390725" y="1242218"/>
            <a:ext cx="4753275" cy="4929982"/>
          </a:xfrm>
          <a:prstGeom prst="rect">
            <a:avLst/>
          </a:prstGeom>
        </p:spPr>
      </p:pic>
      <p:sp>
        <p:nvSpPr>
          <p:cNvPr id="4" name="Rectangle 3">
            <a:extLst>
              <a:ext uri="{FF2B5EF4-FFF2-40B4-BE49-F238E27FC236}">
                <a16:creationId xmlns:a16="http://schemas.microsoft.com/office/drawing/2014/main" id="{FFE79503-29F9-4869-82D9-85BB2195856C}"/>
              </a:ext>
            </a:extLst>
          </p:cNvPr>
          <p:cNvSpPr/>
          <p:nvPr/>
        </p:nvSpPr>
        <p:spPr>
          <a:xfrm>
            <a:off x="4572000" y="1471725"/>
            <a:ext cx="2057400" cy="2369880"/>
          </a:xfrm>
          <a:prstGeom prst="rect">
            <a:avLst/>
          </a:prstGeom>
        </p:spPr>
        <p:txBody>
          <a:bodyPr wrap="square">
            <a:spAutoFit/>
          </a:bodyPr>
          <a:lstStyle/>
          <a:p>
            <a:r>
              <a:rPr lang="en-US" sz="3000" b="1" dirty="0">
                <a:latin typeface="Book Antiqua" panose="02040602050305030304" pitchFamily="18" charset="0"/>
                <a:ea typeface="Times New Roman" panose="02020603050405020304" pitchFamily="18" charset="0"/>
                <a:cs typeface="Arial" panose="020B0604020202020204" pitchFamily="34" charset="0"/>
              </a:rPr>
              <a:t>“</a:t>
            </a:r>
            <a:r>
              <a:rPr lang="en-US" sz="3000" b="1" dirty="0"/>
              <a:t>With my </a:t>
            </a:r>
          </a:p>
          <a:p>
            <a:r>
              <a:rPr lang="en-US" sz="3000" b="1" dirty="0"/>
              <a:t>  own voice </a:t>
            </a:r>
          </a:p>
          <a:p>
            <a:r>
              <a:rPr lang="en-US" sz="3000" b="1" dirty="0"/>
              <a:t>  I cry to </a:t>
            </a:r>
          </a:p>
          <a:p>
            <a:r>
              <a:rPr lang="en-US" sz="3000" b="1" dirty="0"/>
              <a:t>  the L</a:t>
            </a:r>
            <a:r>
              <a:rPr lang="en-US" sz="3000" b="1" cap="small" dirty="0"/>
              <a:t>ord</a:t>
            </a:r>
            <a:r>
              <a:rPr lang="en-US" sz="3000" b="1" dirty="0">
                <a:latin typeface="Book Antiqua" panose="02040602050305030304" pitchFamily="18" charset="0"/>
                <a:ea typeface="Times New Roman" panose="02020603050405020304" pitchFamily="18" charset="0"/>
                <a:cs typeface="Arial" panose="020B0604020202020204" pitchFamily="34" charset="0"/>
              </a:rPr>
              <a:t>”</a:t>
            </a:r>
          </a:p>
          <a:p>
            <a:pPr algn="r">
              <a:spcBef>
                <a:spcPts val="1200"/>
              </a:spcBef>
            </a:pPr>
            <a:r>
              <a:rPr lang="en-US" b="1" dirty="0">
                <a:latin typeface="+mj-lt"/>
                <a:ea typeface="Times New Roman" panose="02020603050405020304" pitchFamily="18" charset="0"/>
                <a:cs typeface="Arial" panose="020B0604020202020204" pitchFamily="34" charset="0"/>
              </a:rPr>
              <a:t>Psalm 142</a:t>
            </a:r>
            <a:endParaRPr lang="en-US" dirty="0">
              <a:latin typeface="+mj-lt"/>
            </a:endParaRPr>
          </a:p>
        </p:txBody>
      </p:sp>
    </p:spTree>
    <p:extLst>
      <p:ext uri="{BB962C8B-B14F-4D97-AF65-F5344CB8AC3E}">
        <p14:creationId xmlns:p14="http://schemas.microsoft.com/office/powerpoint/2010/main" val="356034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20898" y="914400"/>
            <a:ext cx="4794102" cy="1066800"/>
          </a:xfrm>
        </p:spPr>
        <p:txBody>
          <a:bodyPr>
            <a:normAutofit/>
          </a:bodyPr>
          <a:lstStyle/>
          <a:p>
            <a:r>
              <a:rPr lang="en-US" sz="2400" dirty="0"/>
              <a:t>Application of the Psalms of Lament Structure to Psalm 142</a:t>
            </a:r>
          </a:p>
        </p:txBody>
      </p:sp>
      <p:sp>
        <p:nvSpPr>
          <p:cNvPr id="6" name="Content Placeholder 5"/>
          <p:cNvSpPr>
            <a:spLocks noGrp="1"/>
          </p:cNvSpPr>
          <p:nvPr>
            <p:ph idx="1"/>
          </p:nvPr>
        </p:nvSpPr>
        <p:spPr>
          <a:xfrm>
            <a:off x="920898" y="2094613"/>
            <a:ext cx="6013302" cy="3467987"/>
          </a:xfrm>
        </p:spPr>
        <p:txBody>
          <a:bodyPr>
            <a:normAutofit/>
          </a:bodyPr>
          <a:lstStyle/>
          <a:p>
            <a:pPr marL="287338" indent="-287338">
              <a:spcAft>
                <a:spcPts val="1200"/>
              </a:spcAft>
              <a:buNone/>
            </a:pPr>
            <a:r>
              <a:rPr lang="en-US" sz="2000" b="1" dirty="0">
                <a:solidFill>
                  <a:schemeClr val="accent3">
                    <a:lumMod val="75000"/>
                  </a:schemeClr>
                </a:solidFill>
              </a:rPr>
              <a:t>1. Introduction:</a:t>
            </a:r>
            <a:r>
              <a:rPr lang="en-US" sz="2000" dirty="0">
                <a:solidFill>
                  <a:schemeClr val="accent3">
                    <a:lumMod val="75000"/>
                  </a:schemeClr>
                </a:solidFill>
              </a:rPr>
              <a:t> </a:t>
            </a:r>
            <a:r>
              <a:rPr lang="en-US" sz="2000" dirty="0"/>
              <a:t>addresses God and cries for help</a:t>
            </a:r>
          </a:p>
          <a:p>
            <a:pPr marL="287338" indent="0">
              <a:buNone/>
            </a:pPr>
            <a:r>
              <a:rPr lang="en-US" sz="2000" i="1" baseline="30000" dirty="0"/>
              <a:t>2</a:t>
            </a:r>
            <a:r>
              <a:rPr lang="en-US" sz="2000" i="1" dirty="0"/>
              <a:t>With my own voice I cry to the L</a:t>
            </a:r>
            <a:r>
              <a:rPr lang="en-US" sz="2000" i="1" cap="small" dirty="0"/>
              <a:t>ord</a:t>
            </a:r>
            <a:r>
              <a:rPr lang="en-US" sz="2000" i="1" dirty="0"/>
              <a:t>;</a:t>
            </a:r>
            <a:endParaRPr lang="en-US" sz="2000" dirty="0"/>
          </a:p>
          <a:p>
            <a:pPr marL="914400" indent="0">
              <a:buNone/>
            </a:pPr>
            <a:r>
              <a:rPr lang="en-US" sz="2000" i="1" dirty="0"/>
              <a:t>with my own voice I beseech the L</a:t>
            </a:r>
            <a:r>
              <a:rPr lang="en-US" sz="2000" i="1" cap="small" dirty="0"/>
              <a:t>ord</a:t>
            </a:r>
            <a:r>
              <a:rPr lang="en-US" sz="2000" i="1" dirty="0"/>
              <a:t>.</a:t>
            </a:r>
            <a:endParaRPr lang="en-US" sz="2000" dirty="0"/>
          </a:p>
          <a:p>
            <a:pPr marL="287338" indent="0">
              <a:buNone/>
            </a:pPr>
            <a:r>
              <a:rPr lang="en-US" sz="2000" i="1" baseline="30000" dirty="0"/>
              <a:t>3</a:t>
            </a:r>
            <a:r>
              <a:rPr lang="en-US" sz="2000" i="1" dirty="0"/>
              <a:t>Before him I pour out my complaint,</a:t>
            </a:r>
            <a:endParaRPr lang="en-US" sz="2000" dirty="0"/>
          </a:p>
          <a:p>
            <a:pPr marL="914400" indent="0">
              <a:buNone/>
            </a:pPr>
            <a:r>
              <a:rPr lang="en-US" sz="2000" i="1" dirty="0"/>
              <a:t>tell of my distress in front of him.</a:t>
            </a:r>
            <a:endParaRPr lang="en-US" sz="2000" dirty="0"/>
          </a:p>
          <a:p>
            <a:pPr marL="287338" indent="0">
              <a:buNone/>
            </a:pPr>
            <a:r>
              <a:rPr lang="en-US" sz="2000" i="1" baseline="30000" dirty="0"/>
              <a:t>4</a:t>
            </a:r>
            <a:r>
              <a:rPr lang="en-US" sz="2000" i="1" dirty="0"/>
              <a:t>When my spirit is faint within me,</a:t>
            </a:r>
            <a:endParaRPr lang="en-US" sz="2000" dirty="0"/>
          </a:p>
          <a:p>
            <a:pPr marL="914400" indent="0">
              <a:buNone/>
            </a:pPr>
            <a:r>
              <a:rPr lang="en-US" sz="2000" i="1" dirty="0"/>
              <a:t>you know my path.</a:t>
            </a:r>
            <a:endParaRPr lang="en-US" sz="2000" dirty="0">
              <a:effectLst/>
            </a:endParaRPr>
          </a:p>
        </p:txBody>
      </p:sp>
      <p:pic>
        <p:nvPicPr>
          <p:cNvPr id="3" name="Picture 2" descr="A large tree&#10;&#10;Description automatically generated">
            <a:extLst>
              <a:ext uri="{FF2B5EF4-FFF2-40B4-BE49-F238E27FC236}">
                <a16:creationId xmlns:a16="http://schemas.microsoft.com/office/drawing/2014/main" id="{12760050-3C81-44D4-91A4-61B28BDCF1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8246"/>
          <a:stretch/>
        </p:blipFill>
        <p:spPr>
          <a:xfrm>
            <a:off x="5791200" y="3505200"/>
            <a:ext cx="3352800" cy="2734085"/>
          </a:xfrm>
          <a:prstGeom prst="rect">
            <a:avLst/>
          </a:prstGeom>
        </p:spPr>
      </p:pic>
    </p:spTree>
    <p:extLst>
      <p:ext uri="{BB962C8B-B14F-4D97-AF65-F5344CB8AC3E}">
        <p14:creationId xmlns:p14="http://schemas.microsoft.com/office/powerpoint/2010/main" val="948095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20898" y="762000"/>
            <a:ext cx="7156302" cy="1066800"/>
          </a:xfrm>
        </p:spPr>
        <p:txBody>
          <a:bodyPr>
            <a:normAutofit/>
          </a:bodyPr>
          <a:lstStyle/>
          <a:p>
            <a:r>
              <a:rPr lang="en-US" sz="1800" dirty="0"/>
              <a:t>Application of the Psalms of Lament Structure to Psalm 142 (continued)</a:t>
            </a:r>
          </a:p>
        </p:txBody>
      </p:sp>
      <p:pic>
        <p:nvPicPr>
          <p:cNvPr id="4" name="Picture 3">
            <a:extLst>
              <a:ext uri="{FF2B5EF4-FFF2-40B4-BE49-F238E27FC236}">
                <a16:creationId xmlns:a16="http://schemas.microsoft.com/office/drawing/2014/main" id="{6048BEA8-191F-42AB-B0EC-93A727F9AA4F}"/>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b="11401"/>
          <a:stretch/>
        </p:blipFill>
        <p:spPr>
          <a:xfrm>
            <a:off x="3276600" y="3886200"/>
            <a:ext cx="5201467" cy="2590800"/>
          </a:xfrm>
          <a:prstGeom prst="rect">
            <a:avLst/>
          </a:prstGeom>
        </p:spPr>
      </p:pic>
      <p:sp>
        <p:nvSpPr>
          <p:cNvPr id="6" name="Content Placeholder 5"/>
          <p:cNvSpPr>
            <a:spLocks noGrp="1"/>
          </p:cNvSpPr>
          <p:nvPr>
            <p:ph idx="1"/>
          </p:nvPr>
        </p:nvSpPr>
        <p:spPr>
          <a:xfrm>
            <a:off x="920898" y="1828800"/>
            <a:ext cx="6775302" cy="3467987"/>
          </a:xfrm>
        </p:spPr>
        <p:txBody>
          <a:bodyPr>
            <a:normAutofit/>
          </a:bodyPr>
          <a:lstStyle/>
          <a:p>
            <a:pPr marL="287338" indent="-287338">
              <a:spcAft>
                <a:spcPts val="1200"/>
              </a:spcAft>
              <a:buNone/>
            </a:pPr>
            <a:r>
              <a:rPr lang="en-US" sz="2000" b="1" dirty="0">
                <a:solidFill>
                  <a:schemeClr val="accent4">
                    <a:lumMod val="75000"/>
                  </a:schemeClr>
                </a:solidFill>
              </a:rPr>
              <a:t>2. Complaint:</a:t>
            </a:r>
            <a:r>
              <a:rPr lang="en-US" sz="2000" dirty="0">
                <a:solidFill>
                  <a:schemeClr val="accent4">
                    <a:lumMod val="75000"/>
                  </a:schemeClr>
                </a:solidFill>
              </a:rPr>
              <a:t> </a:t>
            </a:r>
            <a:r>
              <a:rPr lang="en-US" sz="2000" dirty="0"/>
              <a:t>truthfully states the real problem</a:t>
            </a:r>
          </a:p>
          <a:p>
            <a:pPr marL="287338" indent="0">
              <a:buNone/>
            </a:pPr>
            <a:r>
              <a:rPr lang="en-US" sz="2000" i="1" dirty="0"/>
              <a:t>As I go along this path,</a:t>
            </a:r>
            <a:endParaRPr lang="en-US" sz="2000" dirty="0"/>
          </a:p>
          <a:p>
            <a:pPr marL="914400" indent="0">
              <a:buNone/>
            </a:pPr>
            <a:r>
              <a:rPr lang="en-US" sz="2000" i="1" dirty="0"/>
              <a:t>they have hidden a trap for me.</a:t>
            </a:r>
            <a:endParaRPr lang="en-US" sz="2000" dirty="0"/>
          </a:p>
          <a:p>
            <a:pPr marL="287338" indent="0">
              <a:buNone/>
            </a:pPr>
            <a:r>
              <a:rPr lang="en-US" sz="2000" i="1" baseline="30000" dirty="0"/>
              <a:t>5</a:t>
            </a:r>
            <a:r>
              <a:rPr lang="en-US" sz="2000" i="1" dirty="0"/>
              <a:t>I look to my right hand to see</a:t>
            </a:r>
            <a:endParaRPr lang="en-US" sz="2000" dirty="0"/>
          </a:p>
          <a:p>
            <a:pPr marL="914400" indent="0">
              <a:buNone/>
            </a:pPr>
            <a:r>
              <a:rPr lang="en-US" sz="2000" i="1" dirty="0"/>
              <a:t>that there is no one willing to acknowledge me.</a:t>
            </a:r>
            <a:endParaRPr lang="en-US" sz="2000" dirty="0"/>
          </a:p>
          <a:p>
            <a:pPr marL="287338" indent="0">
              <a:buNone/>
            </a:pPr>
            <a:r>
              <a:rPr lang="en-US" sz="2000" i="1" dirty="0"/>
              <a:t>My escape has perished;</a:t>
            </a:r>
            <a:endParaRPr lang="en-US" sz="2000" dirty="0"/>
          </a:p>
          <a:p>
            <a:pPr marL="914400" indent="0">
              <a:buNone/>
            </a:pPr>
            <a:r>
              <a:rPr lang="en-US" sz="2000" i="1" dirty="0"/>
              <a:t>no one cares for me.</a:t>
            </a:r>
            <a:endParaRPr lang="en-US" sz="2000" dirty="0">
              <a:effectLst/>
            </a:endParaRPr>
          </a:p>
        </p:txBody>
      </p:sp>
    </p:spTree>
    <p:extLst>
      <p:ext uri="{BB962C8B-B14F-4D97-AF65-F5344CB8AC3E}">
        <p14:creationId xmlns:p14="http://schemas.microsoft.com/office/powerpoint/2010/main" val="10269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762000"/>
            <a:ext cx="7156302" cy="1066800"/>
          </a:xfrm>
        </p:spPr>
        <p:txBody>
          <a:bodyPr>
            <a:normAutofit/>
          </a:bodyPr>
          <a:lstStyle/>
          <a:p>
            <a:r>
              <a:rPr lang="en-US" sz="1800" dirty="0"/>
              <a:t>Application of the Psalms of Lament Structure to Psalm 142 (continued)</a:t>
            </a:r>
          </a:p>
        </p:txBody>
      </p:sp>
      <p:sp>
        <p:nvSpPr>
          <p:cNvPr id="6" name="Content Placeholder 5"/>
          <p:cNvSpPr>
            <a:spLocks noGrp="1"/>
          </p:cNvSpPr>
          <p:nvPr>
            <p:ph idx="1"/>
          </p:nvPr>
        </p:nvSpPr>
        <p:spPr>
          <a:xfrm>
            <a:off x="685800" y="1828800"/>
            <a:ext cx="4572000" cy="3467987"/>
          </a:xfrm>
        </p:spPr>
        <p:txBody>
          <a:bodyPr>
            <a:normAutofit/>
          </a:bodyPr>
          <a:lstStyle/>
          <a:p>
            <a:pPr marL="287338" indent="-287338">
              <a:spcAft>
                <a:spcPts val="1200"/>
              </a:spcAft>
              <a:buNone/>
            </a:pPr>
            <a:r>
              <a:rPr lang="en-US" sz="2000" b="1" dirty="0">
                <a:solidFill>
                  <a:schemeClr val="accent6">
                    <a:lumMod val="75000"/>
                  </a:schemeClr>
                </a:solidFill>
              </a:rPr>
              <a:t>3. Confession of trust:</a:t>
            </a:r>
            <a:r>
              <a:rPr lang="en-US" sz="2000" dirty="0">
                <a:solidFill>
                  <a:schemeClr val="accent6">
                    <a:lumMod val="75000"/>
                  </a:schemeClr>
                </a:solidFill>
              </a:rPr>
              <a:t> </a:t>
            </a:r>
            <a:r>
              <a:rPr lang="en-US" sz="2000" dirty="0"/>
              <a:t>relies on God’s faithfulness; states what the psalmist wants God to do about it</a:t>
            </a:r>
          </a:p>
          <a:p>
            <a:pPr marL="287338" indent="0">
              <a:buNone/>
            </a:pPr>
            <a:r>
              <a:rPr lang="en-US" sz="2000" i="1" baseline="30000" dirty="0"/>
              <a:t>6</a:t>
            </a:r>
            <a:r>
              <a:rPr lang="en-US" sz="2000" i="1" dirty="0"/>
              <a:t>I cry out to you, L</a:t>
            </a:r>
            <a:r>
              <a:rPr lang="en-US" sz="2000" i="1" cap="small" dirty="0"/>
              <a:t>ord</a:t>
            </a:r>
            <a:r>
              <a:rPr lang="en-US" sz="2000" i="1" dirty="0"/>
              <a:t>,</a:t>
            </a:r>
            <a:endParaRPr lang="en-US" sz="2000" dirty="0"/>
          </a:p>
          <a:p>
            <a:pPr marL="914400" indent="0">
              <a:buNone/>
            </a:pPr>
            <a:r>
              <a:rPr lang="en-US" sz="2000" i="1" dirty="0"/>
              <a:t>I say, You are my refuge,</a:t>
            </a:r>
            <a:endParaRPr lang="en-US" sz="2000" dirty="0"/>
          </a:p>
          <a:p>
            <a:pPr marL="914400" indent="0">
              <a:buNone/>
            </a:pPr>
            <a:r>
              <a:rPr lang="en-US" sz="2000" i="1" dirty="0"/>
              <a:t>my portion in the land of the living.</a:t>
            </a:r>
            <a:endParaRPr lang="en-US" sz="2000" dirty="0">
              <a:effectLst/>
            </a:endParaRPr>
          </a:p>
        </p:txBody>
      </p:sp>
      <p:pic>
        <p:nvPicPr>
          <p:cNvPr id="3" name="Picture 2" descr="A close up of text on a white background&#10;&#10;Description automatically generated">
            <a:extLst>
              <a:ext uri="{FF2B5EF4-FFF2-40B4-BE49-F238E27FC236}">
                <a16:creationId xmlns:a16="http://schemas.microsoft.com/office/drawing/2014/main" id="{93CC4505-4810-484F-8B4D-A1714686B0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667" t="12223" r="3333" b="11111"/>
          <a:stretch/>
        </p:blipFill>
        <p:spPr>
          <a:xfrm>
            <a:off x="5208104" y="1919178"/>
            <a:ext cx="3935896" cy="3352800"/>
          </a:xfrm>
          <a:prstGeom prst="rect">
            <a:avLst/>
          </a:prstGeom>
        </p:spPr>
      </p:pic>
    </p:spTree>
    <p:extLst>
      <p:ext uri="{BB962C8B-B14F-4D97-AF65-F5344CB8AC3E}">
        <p14:creationId xmlns:p14="http://schemas.microsoft.com/office/powerpoint/2010/main" val="834477930"/>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1032</TotalTime>
  <Words>1641</Words>
  <Application>Microsoft Office PowerPoint</Application>
  <PresentationFormat>On-screen Show (4:3)</PresentationFormat>
  <Paragraphs>204</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Book Antiqua</vt:lpstr>
      <vt:lpstr>Calibri</vt:lpstr>
      <vt:lpstr>Courier New</vt:lpstr>
      <vt:lpstr>Times New Roman</vt:lpstr>
      <vt:lpstr>LIC Presentation template</vt:lpstr>
      <vt:lpstr>Praying with Psalms</vt:lpstr>
      <vt:lpstr>Understanding the Psalms </vt:lpstr>
      <vt:lpstr>Understanding Psalms of Lament</vt:lpstr>
      <vt:lpstr>How to Read  and Pray the Psalms</vt:lpstr>
      <vt:lpstr>The Basic Structure of Psalms of Lament</vt:lpstr>
      <vt:lpstr>Apply the Structure  to Psalm 142</vt:lpstr>
      <vt:lpstr>Application of the Psalms of Lament Structure to Psalm 142</vt:lpstr>
      <vt:lpstr>Application of the Psalms of Lament Structure to Psalm 142 (continued)</vt:lpstr>
      <vt:lpstr>Application of the Psalms of Lament Structure to Psalm 142 (continued)</vt:lpstr>
      <vt:lpstr>Application of the Psalms of Lament Structure to Psalm 142 (continued)</vt:lpstr>
      <vt:lpstr>Application of the Psalms of Lament Structure to Psalm 142 (continued)</vt:lpstr>
      <vt:lpstr>Spiritual Lessons from the Psalms</vt:lpstr>
      <vt:lpstr>Psalms of Thanksgiving</vt:lpstr>
      <vt:lpstr>Structure of Psalms of Thanksgiving</vt:lpstr>
      <vt:lpstr>Apply the Structure  to Psalm 116</vt:lpstr>
      <vt:lpstr>Application of the Psalms of Thanksgiving Structure to Psalm 116</vt:lpstr>
      <vt:lpstr>Application of the Psalms of Thanksgiving Structure to Psalm 116 (continued)</vt:lpstr>
      <vt:lpstr>Application of the Psalms of Thanksgiving Structure to Psalm 116 (continued)</vt:lpstr>
      <vt:lpstr>What Do the Psalms Teach Us?</vt:lpstr>
      <vt:lpstr>Write Your Own Psalm</vt:lpstr>
      <vt:lpstr>Acknowledgment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213</cp:revision>
  <dcterms:created xsi:type="dcterms:W3CDTF">2011-01-10T17:35:40Z</dcterms:created>
  <dcterms:modified xsi:type="dcterms:W3CDTF">2019-12-09T20:21:11Z</dcterms:modified>
</cp:coreProperties>
</file>